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07" r:id="rId2"/>
    <p:sldId id="282" r:id="rId3"/>
    <p:sldId id="309" r:id="rId4"/>
    <p:sldId id="285" r:id="rId5"/>
    <p:sldId id="294" r:id="rId6"/>
    <p:sldId id="295" r:id="rId7"/>
    <p:sldId id="303" r:id="rId8"/>
    <p:sldId id="296" r:id="rId9"/>
    <p:sldId id="300" r:id="rId10"/>
    <p:sldId id="302" r:id="rId11"/>
    <p:sldId id="301" r:id="rId12"/>
    <p:sldId id="305" r:id="rId13"/>
    <p:sldId id="291" r:id="rId14"/>
  </p:sldIdLst>
  <p:sldSz cx="12192000" cy="6858000"/>
  <p:notesSz cx="6808788" cy="99409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B9D7C5B-4ECF-486C-B63A-82D5C921AE7D}">
          <p14:sldIdLst>
            <p14:sldId id="307"/>
            <p14:sldId id="282"/>
            <p14:sldId id="309"/>
            <p14:sldId id="285"/>
            <p14:sldId id="294"/>
            <p14:sldId id="295"/>
            <p14:sldId id="303"/>
            <p14:sldId id="296"/>
            <p14:sldId id="300"/>
            <p14:sldId id="302"/>
          </p14:sldIdLst>
        </p14:section>
        <p14:section name="Раздел без заголовка" id="{1907D85F-8300-472C-B78B-B39E591E126C}">
          <p14:sldIdLst>
            <p14:sldId id="301"/>
            <p14:sldId id="305"/>
            <p14:sldId id="29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6E9C"/>
    <a:srgbClr val="5B9BD5"/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26" autoAdjust="0"/>
    <p:restoredTop sz="96087" autoAdjust="0"/>
  </p:normalViewPr>
  <p:slideViewPr>
    <p:cSldViewPr snapToGrid="0">
      <p:cViewPr varScale="1">
        <p:scale>
          <a:sx n="112" d="100"/>
          <a:sy n="112" d="100"/>
        </p:scale>
        <p:origin x="510" y="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3EDEAE-A7B9-4EED-AB5F-60D0A45106CE}" type="datetimeFigureOut">
              <a:rPr lang="ru-RU" smtClean="0"/>
              <a:t>03.06.2026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D1CA90-74FE-41D0-86AD-997F1FF73DB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7432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89225" y="917575"/>
            <a:ext cx="4391025" cy="24701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47577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713038" y="925513"/>
            <a:ext cx="4429125" cy="24923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E3614-69D7-4C39-BE66-3E0102F4551F}" type="slidenum">
              <a:rPr lang="en-US" altLang="ru-RU" smtClean="0">
                <a:solidFill>
                  <a:prstClr val="black"/>
                </a:solidFill>
              </a:rPr>
              <a:pPr/>
              <a:t>2</a:t>
            </a:fld>
            <a:endParaRPr lang="en-US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679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89225" y="917575"/>
            <a:ext cx="4391025" cy="24701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5486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713038" y="925513"/>
            <a:ext cx="4429125" cy="24923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E3614-69D7-4C39-BE66-3E0102F4551F}" type="slidenum">
              <a:rPr lang="en-US" altLang="ru-RU" smtClean="0">
                <a:solidFill>
                  <a:prstClr val="black"/>
                </a:solidFill>
              </a:rPr>
              <a:pPr/>
              <a:t>4</a:t>
            </a:fld>
            <a:endParaRPr lang="en-US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143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713038" y="925513"/>
            <a:ext cx="4429125" cy="24923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E3614-69D7-4C39-BE66-3E0102F4551F}" type="slidenum">
              <a:rPr lang="en-US" altLang="ru-RU" smtClean="0">
                <a:solidFill>
                  <a:prstClr val="black"/>
                </a:solidFill>
              </a:rPr>
              <a:pPr/>
              <a:t>5</a:t>
            </a:fld>
            <a:endParaRPr lang="en-US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9124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713038" y="925513"/>
            <a:ext cx="4429125" cy="24923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E3614-69D7-4C39-BE66-3E0102F4551F}" type="slidenum">
              <a:rPr lang="en-US" altLang="ru-RU" smtClean="0">
                <a:solidFill>
                  <a:prstClr val="black"/>
                </a:solidFill>
              </a:rPr>
              <a:pPr/>
              <a:t>6</a:t>
            </a:fld>
            <a:endParaRPr lang="en-US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990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713038" y="925513"/>
            <a:ext cx="4429125" cy="24923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E3614-69D7-4C39-BE66-3E0102F4551F}" type="slidenum">
              <a:rPr lang="en-US" altLang="ru-RU" smtClean="0">
                <a:solidFill>
                  <a:prstClr val="black"/>
                </a:solidFill>
              </a:rPr>
              <a:pPr/>
              <a:t>7</a:t>
            </a:fld>
            <a:endParaRPr lang="en-US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0242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713038" y="925513"/>
            <a:ext cx="4429125" cy="24923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E3614-69D7-4C39-BE66-3E0102F4551F}" type="slidenum">
              <a:rPr lang="en-US" altLang="ru-RU" smtClean="0">
                <a:solidFill>
                  <a:prstClr val="black"/>
                </a:solidFill>
              </a:rPr>
              <a:pPr/>
              <a:t>8</a:t>
            </a:fld>
            <a:endParaRPr lang="en-US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3023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713038" y="925513"/>
            <a:ext cx="4429125" cy="24923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E3614-69D7-4C39-BE66-3E0102F4551F}" type="slidenum">
              <a:rPr lang="en-US" altLang="ru-RU" smtClean="0">
                <a:solidFill>
                  <a:prstClr val="black"/>
                </a:solidFill>
              </a:rPr>
              <a:pPr/>
              <a:t>9</a:t>
            </a:fld>
            <a:endParaRPr lang="en-US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5854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713038" y="925513"/>
            <a:ext cx="4429125" cy="24923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E3614-69D7-4C39-BE66-3E0102F4551F}" type="slidenum">
              <a:rPr lang="en-US" altLang="ru-RU" smtClean="0">
                <a:solidFill>
                  <a:prstClr val="black"/>
                </a:solidFill>
              </a:rPr>
              <a:pPr/>
              <a:t>10</a:t>
            </a:fld>
            <a:endParaRPr lang="en-US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9891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713038" y="925513"/>
            <a:ext cx="4429125" cy="24923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E3614-69D7-4C39-BE66-3E0102F4551F}" type="slidenum">
              <a:rPr lang="en-US" altLang="ru-RU" smtClean="0">
                <a:solidFill>
                  <a:prstClr val="black"/>
                </a:solidFill>
              </a:rPr>
              <a:pPr/>
              <a:t>11</a:t>
            </a:fld>
            <a:endParaRPr lang="en-US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7742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713038" y="925513"/>
            <a:ext cx="4429125" cy="24923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E3614-69D7-4C39-BE66-3E0102F4551F}" type="slidenum">
              <a:rPr lang="en-US" altLang="ru-RU" smtClean="0">
                <a:solidFill>
                  <a:prstClr val="black"/>
                </a:solidFill>
              </a:rPr>
              <a:pPr/>
              <a:t>12</a:t>
            </a:fld>
            <a:endParaRPr lang="en-US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95895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713038" y="925513"/>
            <a:ext cx="4429125" cy="24923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E3614-69D7-4C39-BE66-3E0102F4551F}" type="slidenum">
              <a:rPr lang="en-US" altLang="ru-RU" smtClean="0">
                <a:solidFill>
                  <a:prstClr val="black"/>
                </a:solidFill>
              </a:rPr>
              <a:pPr/>
              <a:t>13</a:t>
            </a:fld>
            <a:endParaRPr lang="en-US" alt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386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57E4F-9AA7-4C23-9192-0DF76A0E51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3929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57E4F-9AA7-4C23-9192-0DF76A0E51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410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57E4F-9AA7-4C23-9192-0DF76A0E51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6745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57E4F-9AA7-4C23-9192-0DF76A0E51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3609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57E4F-9AA7-4C23-9192-0DF76A0E51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9233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57E4F-9AA7-4C23-9192-0DF76A0E51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227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57E4F-9AA7-4C23-9192-0DF76A0E51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1537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57E4F-9AA7-4C23-9192-0DF76A0E51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5523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57E4F-9AA7-4C23-9192-0DF76A0E51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5225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57E4F-9AA7-4C23-9192-0DF76A0E51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4835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57E4F-9AA7-4C23-9192-0DF76A0E51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908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6238" y="836615"/>
            <a:ext cx="10668000" cy="39029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755656" y="1752609"/>
            <a:ext cx="5232400" cy="58543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1257" y="1752609"/>
            <a:ext cx="5232400" cy="58543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377976"/>
            <a:ext cx="2804160" cy="585438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4145280" y="6377976"/>
            <a:ext cx="3901440" cy="585438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78240" y="6377976"/>
            <a:ext cx="2804160" cy="585438"/>
          </a:xfrm>
          <a:ln/>
        </p:spPr>
        <p:txBody>
          <a:bodyPr/>
          <a:lstStyle>
            <a:lvl1pPr>
              <a:defRPr/>
            </a:lvl1pPr>
          </a:lstStyle>
          <a:p>
            <a:fld id="{F503A355-6C7B-4F09-AB41-2FCE7ED40BBC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387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A57E4F-9AA7-4C23-9192-0DF76A0E51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283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m4d.nalog.gov.ru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10" Type="http://schemas.openxmlformats.org/officeDocument/2006/relationships/hyperlink" Target="https://roskazna.gov.ru/gis/ehlektronnyj-byudzhet/podklyuchenie-k-sisteme" TargetMode="External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hyperlink" Target="https://roskazna.gov.ru/gis/ehlektronnyj-byudzhet/podklyuchenie-k-sisteme/" TargetMode="Externa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jp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jpg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hyperlink" Target="https://login.consultant.ru/link/?req=doc&amp;base=LAW&amp;n=438267&amp;dst=100778" TargetMode="Externa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jp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mo.roskazna.gov.ru/" TargetMode="External"/><Relationship Id="rId5" Type="http://schemas.openxmlformats.org/officeDocument/2006/relationships/hyperlink" Target="http://www.mo.roskazna.gov.ru/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298241" y="91556"/>
            <a:ext cx="11892349" cy="7063870"/>
            <a:chOff x="298241" y="91556"/>
            <a:chExt cx="11892349" cy="7063870"/>
          </a:xfrm>
        </p:grpSpPr>
        <p:sp>
          <p:nvSpPr>
            <p:cNvPr id="18" name="TextBox 17"/>
            <p:cNvSpPr txBox="1"/>
            <p:nvPr/>
          </p:nvSpPr>
          <p:spPr>
            <a:xfrm>
              <a:off x="298241" y="6560573"/>
              <a:ext cx="3638149" cy="594853"/>
            </a:xfrm>
            <a:prstGeom prst="rect">
              <a:avLst/>
            </a:prstGeom>
            <a:noFill/>
          </p:spPr>
          <p:txBody>
            <a:bodyPr wrap="square" lIns="162379" tIns="81190" rIns="162379" bIns="81190" rtlCol="0">
              <a:spAutoFit/>
            </a:bodyPr>
            <a:lstStyle/>
            <a:p>
              <a:r>
                <a:rPr lang="en-US" sz="1400" dirty="0" smtClean="0">
                  <a:solidFill>
                    <a:schemeClr val="bg1">
                      <a:lumMod val="65000"/>
                    </a:schemeClr>
                  </a:solidFill>
                </a:rPr>
                <a:t>https://mo.roskazna.gov.ru</a:t>
              </a:r>
              <a:endParaRPr lang="ru-RU" sz="1400" dirty="0">
                <a:solidFill>
                  <a:schemeClr val="bg1">
                    <a:lumMod val="65000"/>
                  </a:schemeClr>
                </a:solidFill>
              </a:endParaRPr>
            </a:p>
            <a:p>
              <a:endParaRPr lang="ru-RU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0" name="object 2"/>
            <p:cNvSpPr/>
            <p:nvPr/>
          </p:nvSpPr>
          <p:spPr>
            <a:xfrm flipV="1">
              <a:off x="298242" y="530120"/>
              <a:ext cx="11371245" cy="374445"/>
            </a:xfrm>
            <a:custGeom>
              <a:avLst/>
              <a:gdLst/>
              <a:ahLst/>
              <a:cxnLst/>
              <a:rect l="l" t="t" r="r" b="b"/>
              <a:pathLst>
                <a:path w="4416425">
                  <a:moveTo>
                    <a:pt x="0" y="0"/>
                  </a:moveTo>
                  <a:lnTo>
                    <a:pt x="4415994" y="0"/>
                  </a:lnTo>
                </a:path>
              </a:pathLst>
            </a:custGeom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0" name="Группа 49"/>
            <p:cNvGrpSpPr/>
            <p:nvPr/>
          </p:nvGrpSpPr>
          <p:grpSpPr>
            <a:xfrm>
              <a:off x="298241" y="91556"/>
              <a:ext cx="3865171" cy="760662"/>
              <a:chOff x="139701" y="43319"/>
              <a:chExt cx="1828798" cy="359906"/>
            </a:xfrm>
          </p:grpSpPr>
          <p:pic>
            <p:nvPicPr>
              <p:cNvPr id="51" name="Рисунок 5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8363"/>
              <a:stretch/>
            </p:blipFill>
            <p:spPr>
              <a:xfrm>
                <a:off x="139701" y="43319"/>
                <a:ext cx="382814" cy="359906"/>
              </a:xfrm>
              <a:prstGeom prst="rect">
                <a:avLst/>
              </a:prstGeom>
            </p:spPr>
          </p:pic>
          <p:sp>
            <p:nvSpPr>
              <p:cNvPr id="52" name="TextBox 51"/>
              <p:cNvSpPr txBox="1"/>
              <p:nvPr/>
            </p:nvSpPr>
            <p:spPr>
              <a:xfrm>
                <a:off x="461226" y="84499"/>
                <a:ext cx="1507273" cy="228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268" dirty="0">
                    <a:solidFill>
                      <a:srgbClr val="476E9C"/>
                    </a:solidFill>
                    <a:latin typeface="Cambria" panose="02040503050406030204" pitchFamily="18" charset="0"/>
                  </a:rPr>
                  <a:t>Управление Федерального </a:t>
                </a:r>
              </a:p>
              <a:p>
                <a:r>
                  <a:rPr lang="ru-RU" sz="1268" dirty="0">
                    <a:solidFill>
                      <a:srgbClr val="476E9C"/>
                    </a:solidFill>
                    <a:latin typeface="Cambria" panose="02040503050406030204" pitchFamily="18" charset="0"/>
                  </a:rPr>
                  <a:t>казначейства по Московской области</a:t>
                </a:r>
              </a:p>
            </p:txBody>
          </p:sp>
        </p:grpSp>
        <p:sp>
          <p:nvSpPr>
            <p:cNvPr id="33" name="object 9"/>
            <p:cNvSpPr/>
            <p:nvPr/>
          </p:nvSpPr>
          <p:spPr>
            <a:xfrm>
              <a:off x="9568404" y="765325"/>
              <a:ext cx="2622186" cy="5817561"/>
            </a:xfrm>
            <a:prstGeom prst="rect">
              <a:avLst/>
            </a:prstGeom>
            <a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7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23396" y="6481392"/>
            <a:ext cx="2743200" cy="365125"/>
          </a:xfr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688164" y="2077532"/>
            <a:ext cx="8820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МЕТОДИЧЕСКИЕ РЕКОМЕНДАЦИИ </a:t>
            </a:r>
          </a:p>
          <a:p>
            <a:pPr algn="ctr"/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ЗАКРЫТИЮ 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ЛИЦЕВЫХ СЧЕТОВ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3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ГИИС «ЭЛЕКТРОННЫЙ БЮДЖЕТ»</a:t>
            </a:r>
            <a:endParaRPr lang="ru-RU" sz="3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718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alpha val="0"/>
                <a:lumMod val="0"/>
                <a:lumOff val="10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298241" y="91556"/>
            <a:ext cx="3865170" cy="760662"/>
            <a:chOff x="139701" y="43319"/>
            <a:chExt cx="1828798" cy="359906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363"/>
            <a:stretch/>
          </p:blipFill>
          <p:spPr>
            <a:xfrm>
              <a:off x="139701" y="43319"/>
              <a:ext cx="382814" cy="359906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461226" y="84499"/>
              <a:ext cx="1507273" cy="228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68" dirty="0">
                  <a:solidFill>
                    <a:srgbClr val="1F497D"/>
                  </a:solidFill>
                  <a:latin typeface="Cambria" panose="02040503050406030204" pitchFamily="18" charset="0"/>
                </a:rPr>
                <a:t>Управление Федерального </a:t>
              </a:r>
            </a:p>
            <a:p>
              <a:r>
                <a:rPr lang="ru-RU" sz="1268" dirty="0">
                  <a:solidFill>
                    <a:srgbClr val="1F497D"/>
                  </a:solidFill>
                  <a:latin typeface="Cambria" panose="02040503050406030204" pitchFamily="18" charset="0"/>
                </a:rPr>
                <a:t>казначейства по Московской области</a:t>
              </a:r>
            </a:p>
          </p:txBody>
        </p:sp>
      </p:grpSp>
      <p:sp>
        <p:nvSpPr>
          <p:cNvPr id="12" name="object 9"/>
          <p:cNvSpPr/>
          <p:nvPr/>
        </p:nvSpPr>
        <p:spPr>
          <a:xfrm>
            <a:off x="9571530" y="438784"/>
            <a:ext cx="2621849" cy="58175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>
              <a:solidFill>
                <a:prstClr val="black"/>
              </a:solidFill>
            </a:endParaRPr>
          </a:p>
        </p:txBody>
      </p:sp>
      <p:sp>
        <p:nvSpPr>
          <p:cNvPr id="18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>
              <a:solidFill>
                <a:prstClr val="black"/>
              </a:solidFill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1107320" y="3033206"/>
            <a:ext cx="9028250" cy="1170705"/>
          </a:xfrm>
          <a:prstGeom prst="rect">
            <a:avLst/>
          </a:prstGeom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>
              <a:lnSpc>
                <a:spcPct val="80000"/>
              </a:lnSpc>
            </a:pPr>
            <a:endParaRPr kumimoji="1" lang="ru-RU" altLang="ru-RU" sz="1902" kern="0" dirty="0">
              <a:latin typeface="Arial Cyr" panose="020B0604020202020204" pitchFamily="34" charset="0"/>
              <a:cs typeface="Arial Cyr" panose="020B0604020202020204" pitchFamily="34" charset="0"/>
            </a:endParaRPr>
          </a:p>
          <a:p>
            <a:pPr>
              <a:lnSpc>
                <a:spcPct val="80000"/>
              </a:lnSpc>
            </a:pPr>
            <a:endParaRPr lang="ru-RU" sz="1479" b="0" dirty="0"/>
          </a:p>
          <a:p>
            <a:pPr>
              <a:lnSpc>
                <a:spcPct val="80000"/>
              </a:lnSpc>
            </a:pPr>
            <a:endParaRPr lang="ru-RU" sz="1479" b="0" dirty="0"/>
          </a:p>
          <a:p>
            <a:pPr>
              <a:lnSpc>
                <a:spcPct val="80000"/>
              </a:lnSpc>
            </a:pPr>
            <a:endParaRPr lang="ru-RU" sz="1479" b="0" dirty="0"/>
          </a:p>
          <a:p>
            <a:pPr>
              <a:lnSpc>
                <a:spcPct val="80000"/>
              </a:lnSpc>
            </a:pPr>
            <a:endParaRPr lang="ru-RU" sz="1479" b="0" dirty="0"/>
          </a:p>
          <a:p>
            <a:pPr>
              <a:lnSpc>
                <a:spcPct val="80000"/>
              </a:lnSpc>
            </a:pPr>
            <a:endParaRPr lang="ru-RU" sz="1691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776928" y="6377976"/>
            <a:ext cx="2802788" cy="260195"/>
          </a:xfrm>
        </p:spPr>
        <p:txBody>
          <a:bodyPr/>
          <a:lstStyle/>
          <a:p>
            <a:fld id="{F503A355-6C7B-4F09-AB41-2FCE7ED40BBC}" type="slidenum">
              <a:rPr lang="ru-RU" altLang="ru-RU" sz="1691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ru-RU" altLang="ru-RU" sz="169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984" y="6377975"/>
            <a:ext cx="3636368" cy="594516"/>
          </a:xfrm>
          <a:prstGeom prst="rect">
            <a:avLst/>
          </a:prstGeom>
          <a:noFill/>
        </p:spPr>
        <p:txBody>
          <a:bodyPr wrap="square" lIns="162300" tIns="81150" rIns="162300" bIns="81150" rtlCol="0">
            <a:spAutoFit/>
          </a:bodyPr>
          <a:lstStyle/>
          <a:p>
            <a:r>
              <a:rPr lang="en-US" sz="1399" dirty="0">
                <a:solidFill>
                  <a:schemeClr val="bg1">
                    <a:lumMod val="65000"/>
                  </a:schemeClr>
                </a:solidFill>
              </a:rPr>
              <a:t>https://mo.roskazna.gov.ru</a:t>
            </a:r>
            <a:endParaRPr lang="ru-RU" sz="1399" dirty="0">
              <a:solidFill>
                <a:schemeClr val="bg1">
                  <a:lumMod val="65000"/>
                </a:schemeClr>
              </a:solidFill>
            </a:endParaRPr>
          </a:p>
          <a:p>
            <a:endParaRPr lang="ru-RU" sz="1399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051332" y="91556"/>
            <a:ext cx="50403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НОРМАТИВНОЕ РЕГУЛИРОВАНИЕ</a:t>
            </a:r>
          </a:p>
          <a:p>
            <a:pPr algn="ctr"/>
            <a:r>
              <a:rPr lang="ru-RU" sz="2000" b="1" dirty="0" smtClean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(ЗАКРЫТИЕ Л/С )</a:t>
            </a:r>
            <a:endParaRPr lang="ru-RU" sz="2000" b="1" dirty="0">
              <a:solidFill>
                <a:srgbClr val="1F49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3369" y="799442"/>
            <a:ext cx="11958359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ctr">
              <a:buFont typeface="Wingdings" panose="05000000000000000000" pitchFamily="2" charset="2"/>
              <a:buChar char="Ø"/>
            </a:pPr>
            <a:endParaRPr lang="ru-RU" sz="20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ctr">
              <a:buFont typeface="Wingdings" panose="05000000000000000000" pitchFamily="2" charset="2"/>
              <a:buChar char="Ø"/>
            </a:pPr>
            <a:endParaRPr lang="ru-RU" sz="2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ctr">
              <a:buFont typeface="Wingdings" panose="05000000000000000000" pitchFamily="2" charset="2"/>
              <a:buChar char="Ø"/>
            </a:pPr>
            <a:endParaRPr lang="ru-RU" sz="2000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ctr">
              <a:buFont typeface="Wingdings" panose="05000000000000000000" pitchFamily="2" charset="2"/>
              <a:buChar char="Ø"/>
            </a:pPr>
            <a:endParaRPr lang="ru-RU" sz="2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ctr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Казначейства России от 17.10.2016 № 21н</a:t>
            </a:r>
          </a:p>
          <a:p>
            <a:pPr algn="ctr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порядке открытия и ведения лицевых счетов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0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территориальными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органами Федерального казначейства»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kumimoji="1" lang="ru-RU" sz="3000" b="1" kern="0" dirty="0">
              <a:solidFill>
                <a:srgbClr val="003B5A"/>
              </a:solidFill>
              <a:latin typeface="Arial Cyr" panose="020B0604020202020204" pitchFamily="34" charset="0"/>
              <a:cs typeface="Arial Cyr" panose="020B0604020202020204" pitchFamily="34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ru-RU" sz="30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0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ru-RU" sz="3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ru-RU" sz="3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95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68706" y="5904343"/>
            <a:ext cx="11832028" cy="567412"/>
          </a:xfrm>
          <a:prstGeom prst="rect">
            <a:avLst/>
          </a:prstGeom>
          <a:solidFill>
            <a:srgbClr val="5B9BD5">
              <a:alpha val="1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3729318" y="91556"/>
            <a:ext cx="8308239" cy="410114"/>
          </a:xfrm>
          <a:prstGeom prst="rect">
            <a:avLst/>
          </a:prstGeom>
          <a:noFill/>
        </p:spPr>
        <p:txBody>
          <a:bodyPr wrap="square" lIns="162306" tIns="81154" rIns="162306" bIns="81154" rtlCol="0">
            <a:spAutoFit/>
          </a:bodyPr>
          <a:lstStyle>
            <a:defPPr>
              <a:defRPr lang="ru-RU"/>
            </a:defPPr>
            <a:lvl1pPr algn="r">
              <a:defRPr kumimoji="1">
                <a:solidFill>
                  <a:schemeClr val="tx2"/>
                </a:solidFill>
                <a:latin typeface="Arial Black" panose="020B0A040201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ru-RU" sz="1600" kern="0" dirty="0">
              <a:solidFill>
                <a:srgbClr val="FF0000"/>
              </a:solidFill>
              <a:cs typeface="Arial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298241" y="91556"/>
            <a:ext cx="11892349" cy="7063870"/>
            <a:chOff x="298241" y="91556"/>
            <a:chExt cx="11892349" cy="7063870"/>
          </a:xfrm>
        </p:grpSpPr>
        <p:sp>
          <p:nvSpPr>
            <p:cNvPr id="18" name="TextBox 17"/>
            <p:cNvSpPr txBox="1"/>
            <p:nvPr/>
          </p:nvSpPr>
          <p:spPr>
            <a:xfrm>
              <a:off x="298241" y="6560573"/>
              <a:ext cx="3638149" cy="594853"/>
            </a:xfrm>
            <a:prstGeom prst="rect">
              <a:avLst/>
            </a:prstGeom>
            <a:noFill/>
          </p:spPr>
          <p:txBody>
            <a:bodyPr wrap="square" lIns="162379" tIns="81190" rIns="162379" bIns="81190" rtlCol="0">
              <a:spAutoFit/>
            </a:bodyPr>
            <a:lstStyle/>
            <a:p>
              <a:r>
                <a:rPr lang="en-US" sz="1400" dirty="0" smtClean="0">
                  <a:solidFill>
                    <a:schemeClr val="bg1">
                      <a:lumMod val="65000"/>
                    </a:schemeClr>
                  </a:solidFill>
                </a:rPr>
                <a:t>https://mo.roskazna.gov.ru</a:t>
              </a:r>
              <a:endParaRPr lang="ru-RU" sz="1400" dirty="0">
                <a:solidFill>
                  <a:schemeClr val="bg1">
                    <a:lumMod val="65000"/>
                  </a:schemeClr>
                </a:solidFill>
              </a:endParaRPr>
            </a:p>
            <a:p>
              <a:endParaRPr lang="ru-RU" sz="1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0" name="object 2"/>
            <p:cNvSpPr/>
            <p:nvPr/>
          </p:nvSpPr>
          <p:spPr>
            <a:xfrm flipV="1">
              <a:off x="298242" y="530120"/>
              <a:ext cx="11371245" cy="374445"/>
            </a:xfrm>
            <a:custGeom>
              <a:avLst/>
              <a:gdLst/>
              <a:ahLst/>
              <a:cxnLst/>
              <a:rect l="l" t="t" r="r" b="b"/>
              <a:pathLst>
                <a:path w="4416425">
                  <a:moveTo>
                    <a:pt x="0" y="0"/>
                  </a:moveTo>
                  <a:lnTo>
                    <a:pt x="4415994" y="0"/>
                  </a:lnTo>
                </a:path>
              </a:pathLst>
            </a:custGeom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0" name="Группа 49"/>
            <p:cNvGrpSpPr/>
            <p:nvPr/>
          </p:nvGrpSpPr>
          <p:grpSpPr>
            <a:xfrm>
              <a:off x="298241" y="91556"/>
              <a:ext cx="3865171" cy="760662"/>
              <a:chOff x="139701" y="43319"/>
              <a:chExt cx="1828798" cy="359906"/>
            </a:xfrm>
          </p:grpSpPr>
          <p:pic>
            <p:nvPicPr>
              <p:cNvPr id="51" name="Рисунок 50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8363"/>
              <a:stretch/>
            </p:blipFill>
            <p:spPr>
              <a:xfrm>
                <a:off x="139701" y="43319"/>
                <a:ext cx="382814" cy="359906"/>
              </a:xfrm>
              <a:prstGeom prst="rect">
                <a:avLst/>
              </a:prstGeom>
            </p:spPr>
          </p:pic>
          <p:sp>
            <p:nvSpPr>
              <p:cNvPr id="52" name="TextBox 51"/>
              <p:cNvSpPr txBox="1"/>
              <p:nvPr/>
            </p:nvSpPr>
            <p:spPr>
              <a:xfrm>
                <a:off x="461226" y="84499"/>
                <a:ext cx="1507273" cy="228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268" dirty="0">
                    <a:solidFill>
                      <a:srgbClr val="476E9C"/>
                    </a:solidFill>
                    <a:latin typeface="Cambria" panose="02040503050406030204" pitchFamily="18" charset="0"/>
                  </a:rPr>
                  <a:t>Управление Федерального </a:t>
                </a:r>
              </a:p>
              <a:p>
                <a:r>
                  <a:rPr lang="ru-RU" sz="1268" dirty="0">
                    <a:solidFill>
                      <a:srgbClr val="476E9C"/>
                    </a:solidFill>
                    <a:latin typeface="Cambria" panose="02040503050406030204" pitchFamily="18" charset="0"/>
                  </a:rPr>
                  <a:t>казначейства по Московской области</a:t>
                </a:r>
              </a:p>
            </p:txBody>
          </p:sp>
        </p:grpSp>
        <p:sp>
          <p:nvSpPr>
            <p:cNvPr id="33" name="object 9"/>
            <p:cNvSpPr/>
            <p:nvPr/>
          </p:nvSpPr>
          <p:spPr>
            <a:xfrm>
              <a:off x="9568404" y="765325"/>
              <a:ext cx="2622186" cy="5817561"/>
            </a:xfrm>
            <a:prstGeom prst="rect">
              <a:avLst/>
            </a:prstGeom>
            <a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rightnessContrast bright="7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4990744" y="178590"/>
            <a:ext cx="6879726" cy="810513"/>
          </a:xfrm>
          <a:prstGeom prst="rect">
            <a:avLst/>
          </a:prstGeom>
          <a:noFill/>
        </p:spPr>
        <p:txBody>
          <a:bodyPr wrap="square" lIns="193070" tIns="96537" rIns="193070" bIns="96537" rtlCol="0">
            <a:spAutoFit/>
          </a:bodyPr>
          <a:lstStyle/>
          <a:p>
            <a:pPr algn="r"/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Назначение полномочий в </a:t>
            </a:r>
            <a:r>
              <a:rPr lang="ru-RU" sz="20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ПОИБ </a:t>
            </a:r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СОБИ ФК  </a:t>
            </a:r>
          </a:p>
          <a:p>
            <a:pPr algn="r"/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закрытия </a:t>
            </a:r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Л/С в ГИИС «Электронный бюджет» </a:t>
            </a:r>
            <a:endParaRPr lang="ru-RU" sz="20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4265" y="933015"/>
            <a:ext cx="115362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Назначение полномочий в ПОИБ СОБИ ФК для подписания заявления на </a:t>
            </a:r>
            <a:r>
              <a:rPr lang="ru-RU" b="1" dirty="0" smtClean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закрытие </a:t>
            </a:r>
            <a:r>
              <a:rPr lang="ru-RU" b="1" dirty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лицевого счета </a:t>
            </a:r>
          </a:p>
          <a:p>
            <a:pPr algn="ctr"/>
            <a:r>
              <a:rPr lang="ru-RU" b="1" dirty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ГИИС «Электронный бюджет»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388815" y="3577967"/>
            <a:ext cx="106487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Руководитель организации</a:t>
            </a:r>
            <a:r>
              <a:rPr lang="ru-RU" sz="1600" dirty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информация о котором присутствует в ЕГРЮЛ и Сводном реестре, имеет право действовать от имени организации без доверенности и получает все необходимые полномочия </a:t>
            </a:r>
            <a:r>
              <a:rPr lang="ru-RU" sz="1600" dirty="0" smtClean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автоматически (выдача МЧД не требуется).</a:t>
            </a:r>
            <a:endParaRPr lang="ru-RU" sz="1600" dirty="0">
              <a:solidFill>
                <a:srgbClr val="476E9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85" y="3735240"/>
            <a:ext cx="411031" cy="3987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70" y="4758581"/>
            <a:ext cx="458838" cy="458838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388814" y="4434517"/>
            <a:ext cx="1064874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Внимание!</a:t>
            </a:r>
            <a:r>
              <a:rPr lang="ru-RU" sz="1600" dirty="0" smtClean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 </a:t>
            </a:r>
            <a:r>
              <a:rPr lang="ru-RU" sz="1600" dirty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должностного лица с правом первой подписи, уполномоченного на </a:t>
            </a:r>
            <a:r>
              <a:rPr lang="ru-RU" sz="1600" dirty="0" smtClean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закрытие </a:t>
            </a:r>
            <a:r>
              <a:rPr lang="ru-RU" sz="1600" dirty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лицевого счета в подсистеме НСИ ЭБ, при отсутствии в организации главного бухгалтера и (или) лица, уполномоченного руководителем на ведение бухгалтерского </a:t>
            </a:r>
            <a:r>
              <a:rPr lang="ru-RU" sz="1600" dirty="0" smtClean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учета, </a:t>
            </a:r>
            <a:r>
              <a:rPr lang="ru-RU" sz="1600" dirty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составе </a:t>
            </a:r>
            <a:r>
              <a:rPr lang="ru-RU" sz="1600" dirty="0" smtClean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МЧД, </a:t>
            </a:r>
            <a:r>
              <a:rPr lang="ru-RU" sz="1600" dirty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должны быть полномочия и для первой, и для второй подписей с кодами: FK9800_GIISEB_EB10049 (Утверждение) и FK9800_GIISEB_EB20050 (Согласование).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68706" y="5970848"/>
            <a:ext cx="118688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i="1" u="sng" dirty="0" smtClean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сведения:</a:t>
            </a:r>
            <a:r>
              <a:rPr lang="ru-RU" sz="1400" dirty="0" smtClean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dirty="0" smtClean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400" i="1" dirty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ПОИБ СОБИ ФК предусмотрена возможность загрузки доверенностей, сформированных в сервисе ФНС и </a:t>
            </a:r>
            <a:r>
              <a:rPr lang="ru-RU" sz="1400" i="1" dirty="0" smtClean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хранящихся</a:t>
            </a:r>
          </a:p>
          <a:p>
            <a:pPr algn="just"/>
            <a:r>
              <a:rPr lang="ru-RU" sz="1400" i="1" dirty="0" smtClean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400" i="1" dirty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распределенном реестре ФНС (</a:t>
            </a:r>
            <a:r>
              <a:rPr lang="ru-RU" sz="1400" i="1" dirty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https://</a:t>
            </a:r>
            <a:r>
              <a:rPr lang="en-US" sz="1400" i="1" dirty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m4d.nalog.gov.ru</a:t>
            </a:r>
            <a:r>
              <a:rPr lang="ru-RU" sz="1400" i="1" dirty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1400" i="1" dirty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i="1" dirty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262" y="1595985"/>
            <a:ext cx="661005" cy="661005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504004" y="2729325"/>
            <a:ext cx="11196725" cy="85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Перечень полномочий для выдачи МЧД для работы в НСИ ЭБ («Приложение 3 МЧД для подсистемы НСИ ЛС КС») размещен на сайте Федерального казначейства по адресу: </a:t>
            </a:r>
            <a:endParaRPr lang="ru-RU" sz="1600" dirty="0" smtClean="0">
              <a:solidFill>
                <a:srgbClr val="476E9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600" dirty="0" smtClean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https</a:t>
            </a:r>
            <a:r>
              <a:rPr lang="en-US" sz="1600" dirty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://roskazna.gov.ru/gis/ehlektronnyj-byudzhet/podklyuchenie-k-sisteme</a:t>
            </a:r>
            <a:r>
              <a:rPr lang="ru-RU" sz="1600" dirty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600" i="1" u="sng" dirty="0">
              <a:solidFill>
                <a:srgbClr val="476E9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5046" y="1611376"/>
            <a:ext cx="1151251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sz="1600" dirty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подписания заявления на </a:t>
            </a:r>
            <a:r>
              <a:rPr lang="ru-RU" sz="1600" dirty="0" smtClean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закрытие </a:t>
            </a:r>
            <a:r>
              <a:rPr lang="ru-RU" sz="1600" dirty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лицевого счета </a:t>
            </a:r>
            <a:r>
              <a:rPr lang="ru-RU" sz="1600" dirty="0" smtClean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необходимо назначить полномочия от лица руководителя организации посредством выдачи машиночитаемой доверенности в электронной форме (МЧД) уполномоченным должностным лицам на право первой и второй подписи в</a:t>
            </a:r>
            <a:r>
              <a:rPr lang="ru-RU" sz="1600" b="1" dirty="0" smtClean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подсистеме </a:t>
            </a:r>
            <a:r>
              <a:rPr lang="ru-RU" sz="1600" dirty="0" smtClean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нормативно-справочной </a:t>
            </a:r>
            <a:r>
              <a:rPr lang="ru-RU" sz="1600" dirty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информации </a:t>
            </a:r>
            <a:r>
              <a:rPr lang="ru-RU" sz="1600" dirty="0" smtClean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ГИИС </a:t>
            </a:r>
            <a:r>
              <a:rPr lang="ru-RU" sz="1600" dirty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«Электронный бюджет» (НСИ ЭБ</a:t>
            </a:r>
            <a:r>
              <a:rPr lang="ru-RU" sz="1600" dirty="0" smtClean="0">
                <a:solidFill>
                  <a:srgbClr val="476E9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endParaRPr lang="ru-RU" sz="1600" dirty="0"/>
          </a:p>
        </p:txBody>
      </p:sp>
      <p:sp>
        <p:nvSpPr>
          <p:cNvPr id="21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776928" y="6478341"/>
            <a:ext cx="2802788" cy="260195"/>
          </a:xfrm>
        </p:spPr>
        <p:txBody>
          <a:bodyPr/>
          <a:lstStyle/>
          <a:p>
            <a:r>
              <a:rPr lang="ru-RU" altLang="ru-RU" sz="1691" dirty="0" smtClean="0">
                <a:solidFill>
                  <a:prstClr val="black">
                    <a:tint val="75000"/>
                  </a:prstClr>
                </a:solidFill>
              </a:rPr>
              <a:t>3</a:t>
            </a:r>
            <a:endParaRPr lang="ru-RU" altLang="ru-RU" sz="1691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95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alpha val="0"/>
                <a:lumMod val="0"/>
                <a:lumOff val="10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62716" y="31297"/>
            <a:ext cx="3865170" cy="760662"/>
            <a:chOff x="139701" y="43319"/>
            <a:chExt cx="1828798" cy="359906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363"/>
            <a:stretch/>
          </p:blipFill>
          <p:spPr>
            <a:xfrm>
              <a:off x="139701" y="43319"/>
              <a:ext cx="382814" cy="359906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461226" y="84499"/>
              <a:ext cx="1507273" cy="228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68" dirty="0">
                  <a:solidFill>
                    <a:srgbClr val="1F497D"/>
                  </a:solidFill>
                  <a:latin typeface="Cambria" panose="02040503050406030204" pitchFamily="18" charset="0"/>
                </a:rPr>
                <a:t>Управление Федерального </a:t>
              </a:r>
            </a:p>
            <a:p>
              <a:r>
                <a:rPr lang="ru-RU" sz="1268" dirty="0">
                  <a:solidFill>
                    <a:srgbClr val="1F497D"/>
                  </a:solidFill>
                  <a:latin typeface="Cambria" panose="02040503050406030204" pitchFamily="18" charset="0"/>
                </a:rPr>
                <a:t>казначейства по Московской области</a:t>
              </a:r>
            </a:p>
          </p:txBody>
        </p:sp>
      </p:grpSp>
      <p:sp>
        <p:nvSpPr>
          <p:cNvPr id="12" name="object 9"/>
          <p:cNvSpPr/>
          <p:nvPr/>
        </p:nvSpPr>
        <p:spPr>
          <a:xfrm>
            <a:off x="9571530" y="438785"/>
            <a:ext cx="2621849" cy="56654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 dirty="0">
              <a:solidFill>
                <a:prstClr val="black"/>
              </a:solidFill>
            </a:endParaRPr>
          </a:p>
        </p:txBody>
      </p:sp>
      <p:sp>
        <p:nvSpPr>
          <p:cNvPr id="18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>
              <a:solidFill>
                <a:prstClr val="black"/>
              </a:solidFill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1107320" y="3033206"/>
            <a:ext cx="9028250" cy="1170705"/>
          </a:xfrm>
          <a:prstGeom prst="rect">
            <a:avLst/>
          </a:prstGeom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>
              <a:lnSpc>
                <a:spcPct val="80000"/>
              </a:lnSpc>
            </a:pPr>
            <a:endParaRPr kumimoji="1" lang="ru-RU" altLang="ru-RU" sz="1902" kern="0" dirty="0">
              <a:latin typeface="Arial Cyr" panose="020B0604020202020204" pitchFamily="34" charset="0"/>
              <a:cs typeface="Arial Cyr" panose="020B0604020202020204" pitchFamily="34" charset="0"/>
            </a:endParaRPr>
          </a:p>
          <a:p>
            <a:pPr>
              <a:lnSpc>
                <a:spcPct val="80000"/>
              </a:lnSpc>
            </a:pPr>
            <a:endParaRPr lang="ru-RU" sz="1479" b="0" dirty="0"/>
          </a:p>
          <a:p>
            <a:pPr>
              <a:lnSpc>
                <a:spcPct val="80000"/>
              </a:lnSpc>
            </a:pPr>
            <a:endParaRPr lang="ru-RU" sz="1479" b="0" dirty="0"/>
          </a:p>
          <a:p>
            <a:pPr>
              <a:lnSpc>
                <a:spcPct val="80000"/>
              </a:lnSpc>
            </a:pPr>
            <a:endParaRPr lang="ru-RU" sz="1479" b="0" dirty="0"/>
          </a:p>
          <a:p>
            <a:pPr>
              <a:lnSpc>
                <a:spcPct val="80000"/>
              </a:lnSpc>
            </a:pPr>
            <a:endParaRPr lang="ru-RU" sz="1479" b="0" dirty="0"/>
          </a:p>
          <a:p>
            <a:pPr>
              <a:lnSpc>
                <a:spcPct val="80000"/>
              </a:lnSpc>
            </a:pPr>
            <a:endParaRPr lang="ru-RU" sz="1691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776928" y="6377976"/>
            <a:ext cx="2802788" cy="260195"/>
          </a:xfrm>
        </p:spPr>
        <p:txBody>
          <a:bodyPr/>
          <a:lstStyle/>
          <a:p>
            <a:fld id="{F503A355-6C7B-4F09-AB41-2FCE7ED40BBC}" type="slidenum">
              <a:rPr lang="ru-RU" altLang="ru-RU" sz="1691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ru-RU" altLang="ru-RU" sz="169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984" y="6377975"/>
            <a:ext cx="3636368" cy="594516"/>
          </a:xfrm>
          <a:prstGeom prst="rect">
            <a:avLst/>
          </a:prstGeom>
          <a:noFill/>
        </p:spPr>
        <p:txBody>
          <a:bodyPr wrap="square" lIns="162300" tIns="81150" rIns="162300" bIns="81150" rtlCol="0">
            <a:spAutoFit/>
          </a:bodyPr>
          <a:lstStyle/>
          <a:p>
            <a:r>
              <a:rPr lang="en-US" sz="1399" dirty="0">
                <a:solidFill>
                  <a:schemeClr val="bg1">
                    <a:lumMod val="65000"/>
                  </a:schemeClr>
                </a:solidFill>
              </a:rPr>
              <a:t>https://mo.roskazna.gov.ru</a:t>
            </a:r>
            <a:endParaRPr lang="ru-RU" sz="1399" dirty="0">
              <a:solidFill>
                <a:schemeClr val="bg1">
                  <a:lumMod val="65000"/>
                </a:schemeClr>
              </a:solidFill>
            </a:endParaRPr>
          </a:p>
          <a:p>
            <a:endParaRPr lang="ru-RU" sz="1399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208355" y="346419"/>
            <a:ext cx="5040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Модуль </a:t>
            </a:r>
            <a:r>
              <a:rPr lang="ru-RU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ведения ЛС НСИ ЭБ</a:t>
            </a:r>
            <a:endParaRPr lang="ru-RU" sz="24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5965" y="930229"/>
            <a:ext cx="12186035" cy="182101"/>
          </a:xfrm>
          <a:prstGeom prst="rect">
            <a:avLst/>
          </a:prstGeom>
          <a:ln w="15875">
            <a:solidFill>
              <a:schemeClr val="accent1">
                <a:alpha val="0"/>
              </a:schemeClr>
            </a:solidFill>
          </a:ln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lnSpc>
                <a:spcPct val="80000"/>
              </a:lnSpc>
            </a:pPr>
            <a:endParaRPr lang="ru-RU" sz="1479" b="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870350"/>
            <a:ext cx="12043416" cy="1669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300"/>
              </a:spcAft>
            </a:pPr>
            <a:r>
              <a:rPr lang="ru-RU" b="1" dirty="0" smtClean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Для </a:t>
            </a:r>
            <a:r>
              <a:rPr lang="ru-RU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начала </a:t>
            </a:r>
            <a:r>
              <a:rPr lang="ru-RU" b="1" dirty="0" smtClean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работы:</a:t>
            </a:r>
            <a:endParaRPr lang="ru-RU" b="1" dirty="0">
              <a:solidFill>
                <a:schemeClr val="tx2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–"/>
              <a:tabLst>
                <a:tab pos="540385" algn="l"/>
              </a:tabLst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запустить интернет-обозреватель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600" dirty="0" smtClean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 </a:t>
            </a:r>
            <a:r>
              <a:rPr lang="ru-RU" sz="16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его ярлыке на рабочем столе или нажать на кнопку </a:t>
            </a:r>
            <a:r>
              <a:rPr lang="ru-RU" sz="1600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«Пуск» </a:t>
            </a:r>
            <a:r>
              <a:rPr lang="ru-RU" sz="16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 в открывшемся меню выбрать пункт, соответствующий используемому интернет </a:t>
            </a:r>
            <a:r>
              <a:rPr lang="ru-RU" sz="1600" dirty="0" smtClean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обозревателю</a:t>
            </a: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–"/>
              <a:tabLst>
                <a:tab pos="540385" algn="l"/>
              </a:tabLst>
            </a:pPr>
            <a:r>
              <a:rPr lang="ru-RU" sz="1600" b="1" dirty="0" smtClean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ввести </a:t>
            </a:r>
            <a:r>
              <a:rPr lang="ru-RU" sz="1600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адрес </a:t>
            </a:r>
            <a:r>
              <a:rPr lang="ru-RU" sz="1600" b="1" dirty="0" smtClean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budget.gov.ru</a:t>
            </a:r>
            <a:endParaRPr lang="ru-RU" sz="1600" dirty="0" smtClean="0">
              <a:solidFill>
                <a:schemeClr val="tx2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–"/>
              <a:tabLst>
                <a:tab pos="540385" algn="l"/>
              </a:tabLst>
            </a:pPr>
            <a:r>
              <a:rPr lang="ru-RU" sz="1600" dirty="0" smtClean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перейти </a:t>
            </a:r>
            <a:r>
              <a:rPr lang="ru-RU" sz="16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 страницу входа в </a:t>
            </a:r>
            <a:r>
              <a:rPr lang="ru-RU" sz="1600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Личный кабинет </a:t>
            </a:r>
            <a:r>
              <a:rPr lang="ru-RU" sz="16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пользователя путем нажатия на ссылку </a:t>
            </a:r>
            <a:r>
              <a:rPr lang="ru-RU" sz="1600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«Вход</a:t>
            </a:r>
            <a:r>
              <a:rPr lang="ru-RU" sz="1600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», находящуюся в верхней части главной страницы единого портала бюджетной системы Российской Федерации</a:t>
            </a:r>
            <a:endParaRPr lang="ru-RU" sz="1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5602" y="5713176"/>
            <a:ext cx="46328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rgbClr val="C00000"/>
                </a:solidFill>
                <a:cs typeface="Times New Roman" panose="02020603050405020304" pitchFamily="18" charset="0"/>
                <a:sym typeface="Wingdings" panose="05000000000000000000" pitchFamily="2" charset="2"/>
              </a:rPr>
              <a:t></a:t>
            </a:r>
            <a:endParaRPr lang="ru-RU" sz="22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53752" y="5592697"/>
            <a:ext cx="1108449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300"/>
              </a:spcAft>
            </a:pPr>
            <a:r>
              <a:rPr lang="ru-RU" sz="1600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Описание регламента подключения пользователей представлено в подразделе «Подключение к системе», перейти в который можно из раздела Главная – ГИС – Электронный бюджет (</a:t>
            </a:r>
            <a:r>
              <a:rPr lang="ru-RU" sz="1600" b="1" u="sng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5"/>
              </a:rPr>
              <a:t>https://roskazna.</a:t>
            </a:r>
            <a:r>
              <a:rPr lang="en-US" sz="1600" b="1" u="sng" dirty="0" err="1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5"/>
              </a:rPr>
              <a:t>gov</a:t>
            </a:r>
            <a:r>
              <a:rPr lang="ru-RU" sz="1600" b="1" u="sng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5"/>
              </a:rPr>
              <a:t>.</a:t>
            </a:r>
            <a:r>
              <a:rPr lang="ru-RU" sz="1600" b="1" u="sng" dirty="0" err="1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5"/>
              </a:rPr>
              <a:t>ru</a:t>
            </a:r>
            <a:r>
              <a:rPr lang="ru-RU" sz="1600" b="1" u="sng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5"/>
              </a:rPr>
              <a:t>/</a:t>
            </a:r>
            <a:r>
              <a:rPr lang="ru-RU" sz="1600" b="1" u="sng" dirty="0" err="1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5"/>
              </a:rPr>
              <a:t>gis</a:t>
            </a:r>
            <a:r>
              <a:rPr lang="ru-RU" sz="1600" b="1" u="sng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5"/>
              </a:rPr>
              <a:t>/</a:t>
            </a:r>
            <a:r>
              <a:rPr lang="ru-RU" sz="1600" b="1" u="sng" dirty="0" err="1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5"/>
              </a:rPr>
              <a:t>ehlektronnyj-byudzhet</a:t>
            </a:r>
            <a:r>
              <a:rPr lang="ru-RU" sz="1600" b="1" u="sng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5"/>
              </a:rPr>
              <a:t>/</a:t>
            </a:r>
            <a:r>
              <a:rPr lang="ru-RU" sz="1600" b="1" u="sng" dirty="0" err="1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5"/>
              </a:rPr>
              <a:t>podklyuchenie</a:t>
            </a:r>
            <a:r>
              <a:rPr lang="ru-RU" sz="1600" b="1" u="sng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5"/>
              </a:rPr>
              <a:t>-k-</a:t>
            </a:r>
            <a:r>
              <a:rPr lang="ru-RU" sz="1600" b="1" u="sng" dirty="0" err="1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5"/>
              </a:rPr>
              <a:t>sisteme</a:t>
            </a:r>
            <a:r>
              <a:rPr lang="ru-RU" sz="1600" b="1" u="sng" dirty="0" smtClean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5"/>
              </a:rPr>
              <a:t>/</a:t>
            </a:r>
            <a:r>
              <a:rPr lang="ru-RU" sz="1600" b="1" dirty="0" smtClean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ru-RU" sz="1600" b="1" dirty="0">
              <a:solidFill>
                <a:schemeClr val="tx2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3" name="Рисунок 22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84" y="3358788"/>
            <a:ext cx="12043416" cy="223390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Стрелка вправо 14"/>
          <p:cNvSpPr/>
          <p:nvPr/>
        </p:nvSpPr>
        <p:spPr>
          <a:xfrm>
            <a:off x="8342829" y="3364568"/>
            <a:ext cx="1875607" cy="32495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049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alpha val="0"/>
                <a:lumMod val="0"/>
                <a:lumOff val="10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62716" y="31297"/>
            <a:ext cx="3865170" cy="760662"/>
            <a:chOff x="139701" y="43319"/>
            <a:chExt cx="1828798" cy="359906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363"/>
            <a:stretch/>
          </p:blipFill>
          <p:spPr>
            <a:xfrm>
              <a:off x="139701" y="43319"/>
              <a:ext cx="382814" cy="359906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461226" y="84499"/>
              <a:ext cx="1507273" cy="228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68" dirty="0">
                  <a:solidFill>
                    <a:srgbClr val="1F497D"/>
                  </a:solidFill>
                  <a:latin typeface="Cambria" panose="02040503050406030204" pitchFamily="18" charset="0"/>
                </a:rPr>
                <a:t>Управление Федерального </a:t>
              </a:r>
            </a:p>
            <a:p>
              <a:r>
                <a:rPr lang="ru-RU" sz="1268" dirty="0">
                  <a:solidFill>
                    <a:srgbClr val="1F497D"/>
                  </a:solidFill>
                  <a:latin typeface="Cambria" panose="02040503050406030204" pitchFamily="18" charset="0"/>
                </a:rPr>
                <a:t>казначейства по Московской области</a:t>
              </a:r>
            </a:p>
          </p:txBody>
        </p:sp>
      </p:grpSp>
      <p:sp>
        <p:nvSpPr>
          <p:cNvPr id="12" name="object 9"/>
          <p:cNvSpPr/>
          <p:nvPr/>
        </p:nvSpPr>
        <p:spPr>
          <a:xfrm>
            <a:off x="9571530" y="438785"/>
            <a:ext cx="2621849" cy="56654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 dirty="0">
              <a:solidFill>
                <a:prstClr val="black"/>
              </a:solidFill>
            </a:endParaRPr>
          </a:p>
        </p:txBody>
      </p:sp>
      <p:sp>
        <p:nvSpPr>
          <p:cNvPr id="18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>
              <a:solidFill>
                <a:prstClr val="black"/>
              </a:solidFill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1107320" y="3033206"/>
            <a:ext cx="9028250" cy="1170705"/>
          </a:xfrm>
          <a:prstGeom prst="rect">
            <a:avLst/>
          </a:prstGeom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>
              <a:lnSpc>
                <a:spcPct val="80000"/>
              </a:lnSpc>
            </a:pPr>
            <a:endParaRPr kumimoji="1" lang="ru-RU" altLang="ru-RU" sz="1902" kern="0" dirty="0">
              <a:latin typeface="Arial Cyr" panose="020B0604020202020204" pitchFamily="34" charset="0"/>
              <a:cs typeface="Arial Cyr" panose="020B0604020202020204" pitchFamily="34" charset="0"/>
            </a:endParaRPr>
          </a:p>
          <a:p>
            <a:pPr>
              <a:lnSpc>
                <a:spcPct val="80000"/>
              </a:lnSpc>
            </a:pPr>
            <a:endParaRPr lang="ru-RU" sz="1479" b="0" dirty="0"/>
          </a:p>
          <a:p>
            <a:pPr>
              <a:lnSpc>
                <a:spcPct val="80000"/>
              </a:lnSpc>
            </a:pPr>
            <a:endParaRPr lang="ru-RU" sz="1479" b="0" dirty="0"/>
          </a:p>
          <a:p>
            <a:pPr>
              <a:lnSpc>
                <a:spcPct val="80000"/>
              </a:lnSpc>
            </a:pPr>
            <a:endParaRPr lang="ru-RU" sz="1479" b="0" dirty="0"/>
          </a:p>
          <a:p>
            <a:pPr>
              <a:lnSpc>
                <a:spcPct val="80000"/>
              </a:lnSpc>
            </a:pPr>
            <a:endParaRPr lang="ru-RU" sz="1479" b="0" dirty="0"/>
          </a:p>
          <a:p>
            <a:pPr>
              <a:lnSpc>
                <a:spcPct val="80000"/>
              </a:lnSpc>
            </a:pPr>
            <a:endParaRPr lang="ru-RU" sz="1691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776928" y="6377976"/>
            <a:ext cx="2802788" cy="260195"/>
          </a:xfrm>
        </p:spPr>
        <p:txBody>
          <a:bodyPr/>
          <a:lstStyle/>
          <a:p>
            <a:fld id="{F503A355-6C7B-4F09-AB41-2FCE7ED40BBC}" type="slidenum">
              <a:rPr lang="ru-RU" altLang="ru-RU" sz="1691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ru-RU" altLang="ru-RU" sz="169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984" y="6377975"/>
            <a:ext cx="3636368" cy="594516"/>
          </a:xfrm>
          <a:prstGeom prst="rect">
            <a:avLst/>
          </a:prstGeom>
          <a:noFill/>
        </p:spPr>
        <p:txBody>
          <a:bodyPr wrap="square" lIns="162300" tIns="81150" rIns="162300" bIns="81150" rtlCol="0">
            <a:spAutoFit/>
          </a:bodyPr>
          <a:lstStyle/>
          <a:p>
            <a:r>
              <a:rPr lang="en-US" sz="1399" dirty="0">
                <a:solidFill>
                  <a:schemeClr val="bg1">
                    <a:lumMod val="65000"/>
                  </a:schemeClr>
                </a:solidFill>
              </a:rPr>
              <a:t>https://mo.roskazna.gov.ru</a:t>
            </a:r>
            <a:endParaRPr lang="ru-RU" sz="1399" dirty="0">
              <a:solidFill>
                <a:schemeClr val="bg1">
                  <a:lumMod val="65000"/>
                </a:schemeClr>
              </a:solidFill>
            </a:endParaRPr>
          </a:p>
          <a:p>
            <a:endParaRPr lang="ru-RU" sz="1399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04968" y="287933"/>
            <a:ext cx="5040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Модуль </a:t>
            </a:r>
            <a:r>
              <a:rPr lang="ru-RU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ведения ЛС НСИ ЭБ</a:t>
            </a:r>
            <a:endParaRPr lang="ru-RU" sz="24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15632" y="927271"/>
            <a:ext cx="119607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результате откроется страница, отображающая ссылки входа в различные функциональные направления Системы. Для перехода в функционал для ведения НСИ необходимо выполнить вход в личный кабинет системы «Электронный бюджет» </a:t>
            </a:r>
            <a:endParaRPr lang="ru-RU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Рисунок 25"/>
          <p:cNvPicPr/>
          <p:nvPr/>
        </p:nvPicPr>
        <p:blipFill>
          <a:blip r:embed="rId5"/>
          <a:stretch>
            <a:fillRect/>
          </a:stretch>
        </p:blipFill>
        <p:spPr>
          <a:xfrm>
            <a:off x="2983" y="2129756"/>
            <a:ext cx="12126302" cy="4508415"/>
          </a:xfrm>
          <a:prstGeom prst="rect">
            <a:avLst/>
          </a:prstGeom>
        </p:spPr>
      </p:pic>
      <p:sp>
        <p:nvSpPr>
          <p:cNvPr id="15" name="Номер слайда 4"/>
          <p:cNvSpPr txBox="1">
            <a:spLocks/>
          </p:cNvSpPr>
          <p:nvPr/>
        </p:nvSpPr>
        <p:spPr>
          <a:xfrm>
            <a:off x="8946420" y="6586737"/>
            <a:ext cx="2802788" cy="260195"/>
          </a:xfrm>
          <a:prstGeom prst="rect">
            <a:avLst/>
          </a:prstGeom>
          <a:ln/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1691" dirty="0">
                <a:solidFill>
                  <a:prstClr val="black">
                    <a:tint val="75000"/>
                  </a:prstClr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829202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alpha val="0"/>
                <a:lumMod val="0"/>
                <a:lumOff val="10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62716" y="31297"/>
            <a:ext cx="3865170" cy="760662"/>
            <a:chOff x="139701" y="43319"/>
            <a:chExt cx="1828798" cy="359906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363"/>
            <a:stretch/>
          </p:blipFill>
          <p:spPr>
            <a:xfrm>
              <a:off x="139701" y="43319"/>
              <a:ext cx="382814" cy="359906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461226" y="84499"/>
              <a:ext cx="1507273" cy="228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68" dirty="0">
                  <a:solidFill>
                    <a:srgbClr val="1F497D"/>
                  </a:solidFill>
                  <a:latin typeface="Cambria" panose="02040503050406030204" pitchFamily="18" charset="0"/>
                </a:rPr>
                <a:t>Управление Федерального </a:t>
              </a:r>
            </a:p>
            <a:p>
              <a:r>
                <a:rPr lang="ru-RU" sz="1268" dirty="0">
                  <a:solidFill>
                    <a:srgbClr val="1F497D"/>
                  </a:solidFill>
                  <a:latin typeface="Cambria" panose="02040503050406030204" pitchFamily="18" charset="0"/>
                </a:rPr>
                <a:t>казначейства по Московской области</a:t>
              </a:r>
            </a:p>
          </p:txBody>
        </p:sp>
      </p:grpSp>
      <p:sp>
        <p:nvSpPr>
          <p:cNvPr id="12" name="object 9"/>
          <p:cNvSpPr/>
          <p:nvPr/>
        </p:nvSpPr>
        <p:spPr>
          <a:xfrm>
            <a:off x="9571530" y="438785"/>
            <a:ext cx="2621849" cy="56654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 dirty="0">
              <a:solidFill>
                <a:prstClr val="black"/>
              </a:solidFill>
            </a:endParaRPr>
          </a:p>
        </p:txBody>
      </p:sp>
      <p:sp>
        <p:nvSpPr>
          <p:cNvPr id="18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>
              <a:solidFill>
                <a:prstClr val="black"/>
              </a:solidFill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1107320" y="3033206"/>
            <a:ext cx="9028250" cy="1170705"/>
          </a:xfrm>
          <a:prstGeom prst="rect">
            <a:avLst/>
          </a:prstGeom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>
              <a:lnSpc>
                <a:spcPct val="80000"/>
              </a:lnSpc>
            </a:pPr>
            <a:endParaRPr kumimoji="1" lang="ru-RU" altLang="ru-RU" sz="1902" kern="0" dirty="0">
              <a:latin typeface="Arial Cyr" panose="020B0604020202020204" pitchFamily="34" charset="0"/>
              <a:cs typeface="Arial Cyr" panose="020B0604020202020204" pitchFamily="34" charset="0"/>
            </a:endParaRPr>
          </a:p>
          <a:p>
            <a:pPr>
              <a:lnSpc>
                <a:spcPct val="80000"/>
              </a:lnSpc>
            </a:pPr>
            <a:endParaRPr lang="ru-RU" sz="1479" b="0" dirty="0"/>
          </a:p>
          <a:p>
            <a:pPr>
              <a:lnSpc>
                <a:spcPct val="80000"/>
              </a:lnSpc>
            </a:pPr>
            <a:endParaRPr lang="ru-RU" sz="1479" b="0" dirty="0"/>
          </a:p>
          <a:p>
            <a:pPr>
              <a:lnSpc>
                <a:spcPct val="80000"/>
              </a:lnSpc>
            </a:pPr>
            <a:endParaRPr lang="ru-RU" sz="1479" b="0" dirty="0"/>
          </a:p>
          <a:p>
            <a:pPr>
              <a:lnSpc>
                <a:spcPct val="80000"/>
              </a:lnSpc>
            </a:pPr>
            <a:endParaRPr lang="ru-RU" sz="1479" b="0" dirty="0"/>
          </a:p>
          <a:p>
            <a:pPr>
              <a:lnSpc>
                <a:spcPct val="80000"/>
              </a:lnSpc>
            </a:pPr>
            <a:endParaRPr lang="ru-RU" sz="1691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776928" y="6377976"/>
            <a:ext cx="2802788" cy="260195"/>
          </a:xfrm>
        </p:spPr>
        <p:txBody>
          <a:bodyPr/>
          <a:lstStyle/>
          <a:p>
            <a:fld id="{F503A355-6C7B-4F09-AB41-2FCE7ED40BBC}" type="slidenum">
              <a:rPr lang="ru-RU" altLang="ru-RU" sz="1691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ru-RU" altLang="ru-RU" sz="169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984" y="6377975"/>
            <a:ext cx="3636368" cy="594516"/>
          </a:xfrm>
          <a:prstGeom prst="rect">
            <a:avLst/>
          </a:prstGeom>
          <a:noFill/>
        </p:spPr>
        <p:txBody>
          <a:bodyPr wrap="square" lIns="162300" tIns="81150" rIns="162300" bIns="81150" rtlCol="0">
            <a:spAutoFit/>
          </a:bodyPr>
          <a:lstStyle/>
          <a:p>
            <a:r>
              <a:rPr lang="en-US" sz="1399" dirty="0">
                <a:solidFill>
                  <a:schemeClr val="bg1">
                    <a:lumMod val="65000"/>
                  </a:schemeClr>
                </a:solidFill>
              </a:rPr>
              <a:t>https://mo.roskazna.gov.ru</a:t>
            </a:r>
            <a:endParaRPr lang="ru-RU" sz="1399" dirty="0">
              <a:solidFill>
                <a:schemeClr val="bg1">
                  <a:lumMod val="65000"/>
                </a:schemeClr>
              </a:solidFill>
            </a:endParaRPr>
          </a:p>
          <a:p>
            <a:endParaRPr lang="ru-RU" sz="1399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271580" y="243617"/>
            <a:ext cx="5040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Модуль </a:t>
            </a:r>
            <a:r>
              <a:rPr lang="ru-RU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ведения ЛС НСИ ЭБ</a:t>
            </a:r>
            <a:endParaRPr lang="ru-RU" sz="24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9707" y="1364348"/>
            <a:ext cx="640605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Для входа в систему «Электронный бюджет» требуется идентификация пользователя по </a:t>
            </a:r>
            <a:r>
              <a:rPr lang="ru-RU" sz="2000" b="1" dirty="0" smtClean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личному</a:t>
            </a:r>
            <a:r>
              <a:rPr lang="en-US" sz="2000" b="1" dirty="0" smtClean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сертификату </a:t>
            </a:r>
            <a:endParaRPr lang="ru-RU" sz="20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Рисунок 14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580" y="1013285"/>
            <a:ext cx="4599900" cy="204458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30659" y="3116777"/>
            <a:ext cx="88423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Далее откроется главное меню Системы</a:t>
            </a:r>
            <a:endParaRPr lang="ru-RU" sz="20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Рисунок 15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60" y="3628227"/>
            <a:ext cx="10720570" cy="3092488"/>
          </a:xfrm>
          <a:prstGeom prst="rect">
            <a:avLst/>
          </a:prstGeom>
        </p:spPr>
      </p:pic>
      <p:sp>
        <p:nvSpPr>
          <p:cNvPr id="4" name="Стрелка влево 3"/>
          <p:cNvSpPr/>
          <p:nvPr/>
        </p:nvSpPr>
        <p:spPr>
          <a:xfrm>
            <a:off x="3071162" y="5249458"/>
            <a:ext cx="856723" cy="541949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>
            <a:off x="6625762" y="1521040"/>
            <a:ext cx="527221" cy="29304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31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alpha val="0"/>
                <a:lumMod val="0"/>
                <a:lumOff val="10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298241" y="91556"/>
            <a:ext cx="3865170" cy="760662"/>
            <a:chOff x="139701" y="43319"/>
            <a:chExt cx="1828798" cy="359906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363"/>
            <a:stretch/>
          </p:blipFill>
          <p:spPr>
            <a:xfrm>
              <a:off x="139701" y="43319"/>
              <a:ext cx="382814" cy="359906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461226" y="84499"/>
              <a:ext cx="1507273" cy="228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68" dirty="0">
                  <a:solidFill>
                    <a:srgbClr val="1F497D"/>
                  </a:solidFill>
                  <a:latin typeface="Cambria" panose="02040503050406030204" pitchFamily="18" charset="0"/>
                </a:rPr>
                <a:t>Управление Федерального </a:t>
              </a:r>
            </a:p>
            <a:p>
              <a:r>
                <a:rPr lang="ru-RU" sz="1268" dirty="0">
                  <a:solidFill>
                    <a:srgbClr val="1F497D"/>
                  </a:solidFill>
                  <a:latin typeface="Cambria" panose="02040503050406030204" pitchFamily="18" charset="0"/>
                </a:rPr>
                <a:t>казначейства по Московской области</a:t>
              </a:r>
            </a:p>
          </p:txBody>
        </p:sp>
      </p:grpSp>
      <p:sp>
        <p:nvSpPr>
          <p:cNvPr id="12" name="object 9"/>
          <p:cNvSpPr/>
          <p:nvPr/>
        </p:nvSpPr>
        <p:spPr>
          <a:xfrm>
            <a:off x="9571530" y="438784"/>
            <a:ext cx="2621849" cy="58175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>
              <a:solidFill>
                <a:prstClr val="black"/>
              </a:solidFill>
            </a:endParaRPr>
          </a:p>
        </p:txBody>
      </p:sp>
      <p:sp>
        <p:nvSpPr>
          <p:cNvPr id="18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>
              <a:solidFill>
                <a:prstClr val="black"/>
              </a:solidFill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1107320" y="3033206"/>
            <a:ext cx="9028250" cy="1170705"/>
          </a:xfrm>
          <a:prstGeom prst="rect">
            <a:avLst/>
          </a:prstGeom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>
              <a:lnSpc>
                <a:spcPct val="80000"/>
              </a:lnSpc>
            </a:pPr>
            <a:endParaRPr kumimoji="1" lang="ru-RU" altLang="ru-RU" sz="1902" kern="0" dirty="0">
              <a:latin typeface="Arial Cyr" panose="020B0604020202020204" pitchFamily="34" charset="0"/>
              <a:cs typeface="Arial Cyr" panose="020B0604020202020204" pitchFamily="34" charset="0"/>
            </a:endParaRPr>
          </a:p>
          <a:p>
            <a:pPr>
              <a:lnSpc>
                <a:spcPct val="80000"/>
              </a:lnSpc>
            </a:pPr>
            <a:endParaRPr lang="ru-RU" sz="1479" b="0" dirty="0"/>
          </a:p>
          <a:p>
            <a:pPr>
              <a:lnSpc>
                <a:spcPct val="80000"/>
              </a:lnSpc>
            </a:pPr>
            <a:endParaRPr lang="ru-RU" sz="1479" b="0" dirty="0"/>
          </a:p>
          <a:p>
            <a:pPr>
              <a:lnSpc>
                <a:spcPct val="80000"/>
              </a:lnSpc>
            </a:pPr>
            <a:endParaRPr lang="ru-RU" sz="1479" b="0" dirty="0"/>
          </a:p>
          <a:p>
            <a:pPr>
              <a:lnSpc>
                <a:spcPct val="80000"/>
              </a:lnSpc>
            </a:pPr>
            <a:endParaRPr lang="ru-RU" sz="1479" b="0" dirty="0"/>
          </a:p>
          <a:p>
            <a:pPr>
              <a:lnSpc>
                <a:spcPct val="80000"/>
              </a:lnSpc>
            </a:pPr>
            <a:endParaRPr lang="ru-RU" sz="1691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776928" y="6377976"/>
            <a:ext cx="2802788" cy="260195"/>
          </a:xfrm>
        </p:spPr>
        <p:txBody>
          <a:bodyPr/>
          <a:lstStyle/>
          <a:p>
            <a:fld id="{F503A355-6C7B-4F09-AB41-2FCE7ED40BBC}" type="slidenum">
              <a:rPr lang="ru-RU" altLang="ru-RU" sz="1691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ru-RU" altLang="ru-RU" sz="169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984" y="6377975"/>
            <a:ext cx="3636368" cy="594516"/>
          </a:xfrm>
          <a:prstGeom prst="rect">
            <a:avLst/>
          </a:prstGeom>
          <a:noFill/>
        </p:spPr>
        <p:txBody>
          <a:bodyPr wrap="square" lIns="162300" tIns="81150" rIns="162300" bIns="81150" rtlCol="0">
            <a:spAutoFit/>
          </a:bodyPr>
          <a:lstStyle/>
          <a:p>
            <a:r>
              <a:rPr lang="en-US" sz="1399" dirty="0">
                <a:solidFill>
                  <a:schemeClr val="bg1">
                    <a:lumMod val="65000"/>
                  </a:schemeClr>
                </a:solidFill>
              </a:rPr>
              <a:t>https://mo.roskazna.gov.ru</a:t>
            </a:r>
            <a:endParaRPr lang="ru-RU" sz="1399" dirty="0">
              <a:solidFill>
                <a:schemeClr val="bg1">
                  <a:lumMod val="65000"/>
                </a:schemeClr>
              </a:solidFill>
            </a:endParaRPr>
          </a:p>
          <a:p>
            <a:endParaRPr lang="ru-RU" sz="1399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873194" y="1051163"/>
            <a:ext cx="830512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R="535940" algn="ctr">
              <a:lnSpc>
                <a:spcPct val="100000"/>
              </a:lnSpc>
              <a:spcBef>
                <a:spcPts val="5"/>
              </a:spcBef>
            </a:pPr>
            <a:r>
              <a:rPr lang="ru-RU" sz="2000" b="1" u="sng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Заявления на </a:t>
            </a:r>
            <a:r>
              <a:rPr lang="ru-RU" sz="2000" b="1" u="sng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закрытие </a:t>
            </a:r>
            <a:r>
              <a:rPr lang="ru-RU" sz="2000" b="1" u="sng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лицевого счета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30235" y="317153"/>
            <a:ext cx="5040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ЗАКРЫТИЕ ЛИЦЕВОГО СЧЕТА</a:t>
            </a:r>
          </a:p>
        </p:txBody>
      </p:sp>
      <p:grpSp>
        <p:nvGrpSpPr>
          <p:cNvPr id="26" name="Группа 25"/>
          <p:cNvGrpSpPr/>
          <p:nvPr/>
        </p:nvGrpSpPr>
        <p:grpSpPr>
          <a:xfrm>
            <a:off x="3999433" y="4814652"/>
            <a:ext cx="8104130" cy="1584000"/>
            <a:chOff x="912000" y="4754336"/>
            <a:chExt cx="10183830" cy="1584000"/>
          </a:xfrm>
        </p:grpSpPr>
        <p:pic>
          <p:nvPicPr>
            <p:cNvPr id="27" name="Рисунок 2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2001" y="4754336"/>
              <a:ext cx="10183829" cy="1584000"/>
            </a:xfrm>
            <a:prstGeom prst="rect">
              <a:avLst/>
            </a:prstGeom>
          </p:spPr>
        </p:pic>
        <p:sp>
          <p:nvSpPr>
            <p:cNvPr id="29" name="Блок-схема: процесс 28"/>
            <p:cNvSpPr/>
            <p:nvPr/>
          </p:nvSpPr>
          <p:spPr>
            <a:xfrm>
              <a:off x="912000" y="5254961"/>
              <a:ext cx="741310" cy="314325"/>
            </a:xfrm>
            <a:prstGeom prst="flowChartProcess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702780" y="1507671"/>
            <a:ext cx="10414001" cy="2880000"/>
            <a:chOff x="889000" y="1957862"/>
            <a:chExt cx="10414001" cy="2880000"/>
          </a:xfrm>
        </p:grpSpPr>
        <p:pic>
          <p:nvPicPr>
            <p:cNvPr id="31" name="Рисунок 3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9000" y="1957862"/>
              <a:ext cx="10414001" cy="2880000"/>
            </a:xfrm>
            <a:prstGeom prst="rect">
              <a:avLst/>
            </a:prstGeom>
          </p:spPr>
        </p:pic>
        <p:sp>
          <p:nvSpPr>
            <p:cNvPr id="32" name="Прямоугольник 31"/>
            <p:cNvSpPr/>
            <p:nvPr/>
          </p:nvSpPr>
          <p:spPr>
            <a:xfrm>
              <a:off x="1159936" y="4206066"/>
              <a:ext cx="2520000" cy="360000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3925733" y="2526607"/>
              <a:ext cx="1800000" cy="360000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107321" y="4838543"/>
            <a:ext cx="297049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tabLst>
                <a:tab pos="540385" algn="l"/>
              </a:tabLst>
            </a:pPr>
            <a:r>
              <a:rPr lang="ru-RU" sz="1600" dirty="0" smtClean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разделе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«Открыть лицевой счет» </a:t>
            </a:r>
            <a:r>
              <a:rPr lang="ru-RU" sz="1600" dirty="0" smtClean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создать новый документ с типом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«Закрытие»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88" y="4880921"/>
            <a:ext cx="458838" cy="458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025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alpha val="0"/>
                <a:lumMod val="0"/>
                <a:lumOff val="10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62716" y="31297"/>
            <a:ext cx="3865170" cy="760662"/>
            <a:chOff x="139701" y="43319"/>
            <a:chExt cx="1828798" cy="359906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363"/>
            <a:stretch/>
          </p:blipFill>
          <p:spPr>
            <a:xfrm>
              <a:off x="139701" y="43319"/>
              <a:ext cx="382814" cy="359906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461226" y="84499"/>
              <a:ext cx="1507273" cy="228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68" dirty="0">
                  <a:solidFill>
                    <a:srgbClr val="1F497D"/>
                  </a:solidFill>
                  <a:latin typeface="Cambria" panose="02040503050406030204" pitchFamily="18" charset="0"/>
                </a:rPr>
                <a:t>Управление Федерального </a:t>
              </a:r>
            </a:p>
            <a:p>
              <a:r>
                <a:rPr lang="ru-RU" sz="1268" dirty="0">
                  <a:solidFill>
                    <a:srgbClr val="1F497D"/>
                  </a:solidFill>
                  <a:latin typeface="Cambria" panose="02040503050406030204" pitchFamily="18" charset="0"/>
                </a:rPr>
                <a:t>казначейства по Московской области</a:t>
              </a:r>
            </a:p>
          </p:txBody>
        </p:sp>
      </p:grpSp>
      <p:sp>
        <p:nvSpPr>
          <p:cNvPr id="12" name="object 9"/>
          <p:cNvSpPr/>
          <p:nvPr/>
        </p:nvSpPr>
        <p:spPr>
          <a:xfrm>
            <a:off x="9571530" y="438785"/>
            <a:ext cx="2621849" cy="56654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 dirty="0">
              <a:solidFill>
                <a:prstClr val="black"/>
              </a:solidFill>
            </a:endParaRPr>
          </a:p>
        </p:txBody>
      </p:sp>
      <p:sp>
        <p:nvSpPr>
          <p:cNvPr id="18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>
              <a:solidFill>
                <a:prstClr val="black"/>
              </a:solidFill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1107320" y="3033206"/>
            <a:ext cx="9028250" cy="1170705"/>
          </a:xfrm>
          <a:prstGeom prst="rect">
            <a:avLst/>
          </a:prstGeom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>
              <a:lnSpc>
                <a:spcPct val="80000"/>
              </a:lnSpc>
            </a:pPr>
            <a:endParaRPr kumimoji="1" lang="ru-RU" altLang="ru-RU" sz="1902" kern="0" dirty="0">
              <a:latin typeface="Arial Cyr" panose="020B0604020202020204" pitchFamily="34" charset="0"/>
              <a:cs typeface="Arial Cyr" panose="020B0604020202020204" pitchFamily="34" charset="0"/>
            </a:endParaRPr>
          </a:p>
          <a:p>
            <a:pPr>
              <a:lnSpc>
                <a:spcPct val="80000"/>
              </a:lnSpc>
            </a:pPr>
            <a:endParaRPr lang="ru-RU" sz="1479" b="0" dirty="0"/>
          </a:p>
          <a:p>
            <a:pPr>
              <a:lnSpc>
                <a:spcPct val="80000"/>
              </a:lnSpc>
            </a:pPr>
            <a:endParaRPr lang="ru-RU" sz="1479" b="0" dirty="0"/>
          </a:p>
          <a:p>
            <a:pPr>
              <a:lnSpc>
                <a:spcPct val="80000"/>
              </a:lnSpc>
            </a:pPr>
            <a:endParaRPr lang="ru-RU" sz="1479" b="0" dirty="0"/>
          </a:p>
          <a:p>
            <a:pPr>
              <a:lnSpc>
                <a:spcPct val="80000"/>
              </a:lnSpc>
            </a:pPr>
            <a:endParaRPr lang="ru-RU" sz="1479" b="0" dirty="0"/>
          </a:p>
          <a:p>
            <a:pPr>
              <a:lnSpc>
                <a:spcPct val="80000"/>
              </a:lnSpc>
            </a:pPr>
            <a:endParaRPr lang="ru-RU" sz="1691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776928" y="6377976"/>
            <a:ext cx="2802788" cy="260195"/>
          </a:xfrm>
        </p:spPr>
        <p:txBody>
          <a:bodyPr/>
          <a:lstStyle/>
          <a:p>
            <a:fld id="{F503A355-6C7B-4F09-AB41-2FCE7ED40BBC}" type="slidenum">
              <a:rPr lang="ru-RU" altLang="ru-RU" sz="1691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ru-RU" altLang="ru-RU" sz="169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984" y="6377975"/>
            <a:ext cx="3636368" cy="594516"/>
          </a:xfrm>
          <a:prstGeom prst="rect">
            <a:avLst/>
          </a:prstGeom>
          <a:noFill/>
        </p:spPr>
        <p:txBody>
          <a:bodyPr wrap="square" lIns="162300" tIns="81150" rIns="162300" bIns="81150" rtlCol="0">
            <a:spAutoFit/>
          </a:bodyPr>
          <a:lstStyle/>
          <a:p>
            <a:r>
              <a:rPr lang="en-US" sz="1399" dirty="0">
                <a:solidFill>
                  <a:schemeClr val="bg1">
                    <a:lumMod val="65000"/>
                  </a:schemeClr>
                </a:solidFill>
              </a:rPr>
              <a:t>https://mo.roskazna.gov.ru</a:t>
            </a:r>
            <a:endParaRPr lang="ru-RU" sz="1399" dirty="0">
              <a:solidFill>
                <a:schemeClr val="bg1">
                  <a:lumMod val="65000"/>
                </a:schemeClr>
              </a:solidFill>
            </a:endParaRPr>
          </a:p>
          <a:p>
            <a:endParaRPr lang="ru-RU" sz="1399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443880" y="330064"/>
            <a:ext cx="50403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ЗАКРЫТИЕ ЛИЦЕВОГО СЧЕТА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/>
          <a:srcRect l="1277" t="23123" r="27789" b="9787"/>
          <a:stretch/>
        </p:blipFill>
        <p:spPr>
          <a:xfrm>
            <a:off x="62716" y="915417"/>
            <a:ext cx="8124932" cy="5759816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1897039" y="2634019"/>
            <a:ext cx="1078173" cy="39918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лево 13"/>
          <p:cNvSpPr/>
          <p:nvPr/>
        </p:nvSpPr>
        <p:spPr>
          <a:xfrm>
            <a:off x="3220775" y="2749297"/>
            <a:ext cx="466345" cy="18708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лево 14"/>
          <p:cNvSpPr/>
          <p:nvPr/>
        </p:nvSpPr>
        <p:spPr>
          <a:xfrm>
            <a:off x="3173007" y="6048644"/>
            <a:ext cx="466345" cy="18708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лево 15"/>
          <p:cNvSpPr/>
          <p:nvPr/>
        </p:nvSpPr>
        <p:spPr>
          <a:xfrm>
            <a:off x="7443880" y="3323662"/>
            <a:ext cx="466345" cy="18708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8224379" y="1594555"/>
            <a:ext cx="3822382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tabLst>
                <a:tab pos="540385" algn="l"/>
              </a:tabLst>
            </a:pPr>
            <a:r>
              <a:rPr lang="ru-RU" dirty="0" smtClean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выбрать</a:t>
            </a:r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тип заявки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«Закрытие»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540385" algn="l"/>
              </a:tabLst>
            </a:pPr>
            <a:endParaRPr lang="ru-RU" dirty="0" smtClean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tabLst>
                <a:tab pos="540385" algn="l"/>
              </a:tabLst>
            </a:pPr>
            <a:r>
              <a:rPr lang="ru-RU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открывшейся форме заявки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заполнить все обязательные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атрибуты</a:t>
            </a:r>
          </a:p>
          <a:p>
            <a:pPr marL="342900" indent="-342900">
              <a:buFont typeface="Arial" panose="020B0604020202020204" pitchFamily="34" charset="0"/>
              <a:buChar char="•"/>
              <a:tabLst>
                <a:tab pos="540385" algn="l"/>
              </a:tabLst>
            </a:pPr>
            <a:endParaRPr lang="ru-RU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tabLst>
                <a:tab pos="540385" algn="l"/>
              </a:tabLst>
            </a:pP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заполнить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«Номер лицевого счета»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выбором из справочника «Книга регистрации лицевых счетов</a:t>
            </a:r>
            <a:r>
              <a:rPr lang="ru-RU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tabLst>
                <a:tab pos="540385" algn="l"/>
              </a:tabLst>
            </a:pPr>
            <a:endParaRPr lang="ru-RU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28900" lvl="5" indent="-342900">
              <a:buFontTx/>
              <a:buChar char="-"/>
              <a:tabLst>
                <a:tab pos="540385" algn="l"/>
              </a:tabLst>
            </a:pP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02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alpha val="0"/>
                <a:lumMod val="0"/>
                <a:lumOff val="10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62716" y="31297"/>
            <a:ext cx="3865170" cy="760662"/>
            <a:chOff x="139701" y="43319"/>
            <a:chExt cx="1828798" cy="359906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363"/>
            <a:stretch/>
          </p:blipFill>
          <p:spPr>
            <a:xfrm>
              <a:off x="139701" y="43319"/>
              <a:ext cx="382814" cy="359906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461226" y="84499"/>
              <a:ext cx="1507273" cy="228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68" dirty="0">
                  <a:solidFill>
                    <a:srgbClr val="1F497D"/>
                  </a:solidFill>
                  <a:latin typeface="Cambria" panose="02040503050406030204" pitchFamily="18" charset="0"/>
                </a:rPr>
                <a:t>Управление Федерального </a:t>
              </a:r>
            </a:p>
            <a:p>
              <a:r>
                <a:rPr lang="ru-RU" sz="1268" dirty="0">
                  <a:solidFill>
                    <a:srgbClr val="1F497D"/>
                  </a:solidFill>
                  <a:latin typeface="Cambria" panose="02040503050406030204" pitchFamily="18" charset="0"/>
                </a:rPr>
                <a:t>казначейства по Московской области</a:t>
              </a:r>
            </a:p>
          </p:txBody>
        </p:sp>
      </p:grpSp>
      <p:sp>
        <p:nvSpPr>
          <p:cNvPr id="12" name="object 9"/>
          <p:cNvSpPr/>
          <p:nvPr/>
        </p:nvSpPr>
        <p:spPr>
          <a:xfrm>
            <a:off x="9536959" y="330064"/>
            <a:ext cx="2621849" cy="56654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 dirty="0">
              <a:solidFill>
                <a:prstClr val="black"/>
              </a:solidFill>
            </a:endParaRPr>
          </a:p>
        </p:txBody>
      </p:sp>
      <p:sp>
        <p:nvSpPr>
          <p:cNvPr id="18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>
              <a:solidFill>
                <a:prstClr val="black"/>
              </a:solidFill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1107320" y="3033206"/>
            <a:ext cx="9028250" cy="1170705"/>
          </a:xfrm>
          <a:prstGeom prst="rect">
            <a:avLst/>
          </a:prstGeom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>
              <a:lnSpc>
                <a:spcPct val="80000"/>
              </a:lnSpc>
            </a:pPr>
            <a:endParaRPr kumimoji="1" lang="ru-RU" altLang="ru-RU" sz="1902" kern="0" dirty="0">
              <a:latin typeface="Arial Cyr" panose="020B0604020202020204" pitchFamily="34" charset="0"/>
              <a:cs typeface="Arial Cyr" panose="020B0604020202020204" pitchFamily="34" charset="0"/>
            </a:endParaRPr>
          </a:p>
          <a:p>
            <a:pPr>
              <a:lnSpc>
                <a:spcPct val="80000"/>
              </a:lnSpc>
            </a:pPr>
            <a:endParaRPr lang="ru-RU" sz="1479" b="0" dirty="0"/>
          </a:p>
          <a:p>
            <a:pPr>
              <a:lnSpc>
                <a:spcPct val="80000"/>
              </a:lnSpc>
            </a:pPr>
            <a:endParaRPr lang="ru-RU" sz="1479" b="0" dirty="0"/>
          </a:p>
          <a:p>
            <a:pPr>
              <a:lnSpc>
                <a:spcPct val="80000"/>
              </a:lnSpc>
            </a:pPr>
            <a:endParaRPr lang="ru-RU" sz="1479" b="0" dirty="0"/>
          </a:p>
          <a:p>
            <a:pPr>
              <a:lnSpc>
                <a:spcPct val="80000"/>
              </a:lnSpc>
            </a:pPr>
            <a:endParaRPr lang="ru-RU" sz="1479" b="0" dirty="0"/>
          </a:p>
          <a:p>
            <a:pPr>
              <a:lnSpc>
                <a:spcPct val="80000"/>
              </a:lnSpc>
            </a:pPr>
            <a:endParaRPr lang="ru-RU" sz="1691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776928" y="6377976"/>
            <a:ext cx="2802788" cy="260195"/>
          </a:xfrm>
        </p:spPr>
        <p:txBody>
          <a:bodyPr/>
          <a:lstStyle/>
          <a:p>
            <a:fld id="{F503A355-6C7B-4F09-AB41-2FCE7ED40BBC}" type="slidenum">
              <a:rPr lang="ru-RU" altLang="ru-RU" sz="1691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ru-RU" altLang="ru-RU" sz="169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984" y="6377975"/>
            <a:ext cx="3636368" cy="594516"/>
          </a:xfrm>
          <a:prstGeom prst="rect">
            <a:avLst/>
          </a:prstGeom>
          <a:noFill/>
        </p:spPr>
        <p:txBody>
          <a:bodyPr wrap="square" lIns="162300" tIns="81150" rIns="162300" bIns="81150" rtlCol="0">
            <a:spAutoFit/>
          </a:bodyPr>
          <a:lstStyle/>
          <a:p>
            <a:r>
              <a:rPr lang="en-US" sz="1399" dirty="0">
                <a:solidFill>
                  <a:schemeClr val="bg1">
                    <a:lumMod val="65000"/>
                  </a:schemeClr>
                </a:solidFill>
              </a:rPr>
              <a:t>https://mo.roskazna.gov.ru</a:t>
            </a:r>
            <a:endParaRPr lang="ru-RU" sz="1399" dirty="0">
              <a:solidFill>
                <a:schemeClr val="bg1">
                  <a:lumMod val="65000"/>
                </a:schemeClr>
              </a:solidFill>
            </a:endParaRPr>
          </a:p>
          <a:p>
            <a:endParaRPr lang="ru-RU" sz="1399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208355" y="249368"/>
            <a:ext cx="5040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ЗАКРЫТИЕ ЛИЦЕВОГО СЧЕТА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125130" y="904564"/>
            <a:ext cx="4115622" cy="7171194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заполнить </a:t>
            </a:r>
            <a:r>
              <a:rPr lang="ru-RU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блок реквизитов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«Основания для закрытия лицевого счета</a:t>
            </a:r>
            <a:r>
              <a:rPr lang="ru-RU" sz="16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r>
              <a:rPr lang="ru-RU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а именно реквизиты: «В связи с», «Наименование документа», «Номер документа», «Дата документа</a:t>
            </a:r>
            <a:r>
              <a:rPr lang="ru-RU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16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случае необходимости </a:t>
            </a:r>
            <a:r>
              <a:rPr lang="ru-RU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заполнить блок реквизитов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«Реквизиты для перечисления средств, поступивших после закрытия лицевого счета»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именно реквизиты: «Номер банковского счета», «Наименование банка», «БИК», «Корреспондентский счет», «Номер Лицевого счета правопреемника</a:t>
            </a:r>
            <a:r>
              <a:rPr lang="ru-RU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r>
              <a:rPr lang="en-US" sz="16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предоставлением письма 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вышестоящего УБП/вышестоящего учреждения/вышестоящей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организации (скан-копия) </a:t>
            </a:r>
            <a:r>
              <a: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возможности перечисления денежных средств, поступивших на закрытый лицевой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счет </a:t>
            </a:r>
            <a:endParaRPr lang="ru-RU" sz="16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(вкладка «</a:t>
            </a:r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Вложения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»)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16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tabLst>
                <a:tab pos="540385" algn="l"/>
              </a:tabLst>
            </a:pPr>
            <a:endParaRPr lang="ru-RU" sz="2000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tabLst>
                <a:tab pos="540385" algn="l"/>
              </a:tabLst>
            </a:pP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/>
          <a:srcRect l="737" t="24581" r="32349" b="10682"/>
          <a:stretch/>
        </p:blipFill>
        <p:spPr>
          <a:xfrm>
            <a:off x="-48750" y="941626"/>
            <a:ext cx="8224379" cy="5733607"/>
          </a:xfrm>
          <a:prstGeom prst="rect">
            <a:avLst/>
          </a:prstGeom>
        </p:spPr>
      </p:pic>
      <p:sp>
        <p:nvSpPr>
          <p:cNvPr id="20" name="Стрелка влево 19"/>
          <p:cNvSpPr/>
          <p:nvPr/>
        </p:nvSpPr>
        <p:spPr>
          <a:xfrm>
            <a:off x="3191162" y="2865743"/>
            <a:ext cx="466345" cy="18708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лево 21"/>
          <p:cNvSpPr/>
          <p:nvPr/>
        </p:nvSpPr>
        <p:spPr>
          <a:xfrm>
            <a:off x="6120807" y="2832810"/>
            <a:ext cx="400334" cy="175211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лево 22"/>
          <p:cNvSpPr/>
          <p:nvPr/>
        </p:nvSpPr>
        <p:spPr>
          <a:xfrm>
            <a:off x="7682304" y="2846628"/>
            <a:ext cx="319136" cy="161393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лево 23"/>
          <p:cNvSpPr/>
          <p:nvPr/>
        </p:nvSpPr>
        <p:spPr>
          <a:xfrm rot="10800000">
            <a:off x="914590" y="2587874"/>
            <a:ext cx="466345" cy="18708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2984" y="2230610"/>
            <a:ext cx="2358080" cy="35726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Соединительная линия уступом 12"/>
          <p:cNvCxnSpPr/>
          <p:nvPr/>
        </p:nvCxnSpPr>
        <p:spPr>
          <a:xfrm>
            <a:off x="4385816" y="3494392"/>
            <a:ext cx="3615623" cy="1480368"/>
          </a:xfrm>
          <a:prstGeom prst="bentConnector3">
            <a:avLst>
              <a:gd name="adj1" fmla="val 50000"/>
            </a:avLst>
          </a:prstGeom>
          <a:ln w="38100">
            <a:solidFill>
              <a:srgbClr val="FF0000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2569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alpha val="0"/>
                <a:lumMod val="0"/>
                <a:lumOff val="10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62716" y="31297"/>
            <a:ext cx="3865170" cy="760662"/>
            <a:chOff x="139701" y="43319"/>
            <a:chExt cx="1828798" cy="359906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363"/>
            <a:stretch/>
          </p:blipFill>
          <p:spPr>
            <a:xfrm>
              <a:off x="139701" y="43319"/>
              <a:ext cx="382814" cy="359906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461226" y="84499"/>
              <a:ext cx="1507273" cy="228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68" dirty="0">
                  <a:solidFill>
                    <a:srgbClr val="1F497D"/>
                  </a:solidFill>
                  <a:latin typeface="Cambria" panose="02040503050406030204" pitchFamily="18" charset="0"/>
                </a:rPr>
                <a:t>Управление Федерального </a:t>
              </a:r>
            </a:p>
            <a:p>
              <a:r>
                <a:rPr lang="ru-RU" sz="1268" dirty="0">
                  <a:solidFill>
                    <a:srgbClr val="1F497D"/>
                  </a:solidFill>
                  <a:latin typeface="Cambria" panose="02040503050406030204" pitchFamily="18" charset="0"/>
                </a:rPr>
                <a:t>казначейства по Московской области</a:t>
              </a:r>
            </a:p>
          </p:txBody>
        </p:sp>
      </p:grpSp>
      <p:sp>
        <p:nvSpPr>
          <p:cNvPr id="12" name="object 9"/>
          <p:cNvSpPr/>
          <p:nvPr/>
        </p:nvSpPr>
        <p:spPr>
          <a:xfrm>
            <a:off x="9536959" y="330064"/>
            <a:ext cx="2621849" cy="56654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 dirty="0">
              <a:solidFill>
                <a:prstClr val="black"/>
              </a:solidFill>
            </a:endParaRPr>
          </a:p>
        </p:txBody>
      </p:sp>
      <p:sp>
        <p:nvSpPr>
          <p:cNvPr id="18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>
              <a:solidFill>
                <a:prstClr val="black"/>
              </a:solidFill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1107320" y="3033206"/>
            <a:ext cx="9028250" cy="1170705"/>
          </a:xfrm>
          <a:prstGeom prst="rect">
            <a:avLst/>
          </a:prstGeom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>
              <a:lnSpc>
                <a:spcPct val="80000"/>
              </a:lnSpc>
            </a:pPr>
            <a:endParaRPr kumimoji="1" lang="ru-RU" altLang="ru-RU" sz="1902" kern="0" dirty="0">
              <a:latin typeface="Arial Cyr" panose="020B0604020202020204" pitchFamily="34" charset="0"/>
              <a:cs typeface="Arial Cyr" panose="020B0604020202020204" pitchFamily="34" charset="0"/>
            </a:endParaRPr>
          </a:p>
          <a:p>
            <a:pPr>
              <a:lnSpc>
                <a:spcPct val="80000"/>
              </a:lnSpc>
            </a:pPr>
            <a:endParaRPr lang="ru-RU" sz="1479" b="0" dirty="0"/>
          </a:p>
          <a:p>
            <a:pPr>
              <a:lnSpc>
                <a:spcPct val="80000"/>
              </a:lnSpc>
            </a:pPr>
            <a:endParaRPr lang="ru-RU" sz="1479" b="0" dirty="0"/>
          </a:p>
          <a:p>
            <a:pPr>
              <a:lnSpc>
                <a:spcPct val="80000"/>
              </a:lnSpc>
            </a:pPr>
            <a:endParaRPr lang="ru-RU" sz="1479" b="0" dirty="0"/>
          </a:p>
          <a:p>
            <a:pPr>
              <a:lnSpc>
                <a:spcPct val="80000"/>
              </a:lnSpc>
            </a:pPr>
            <a:endParaRPr lang="ru-RU" sz="1479" b="0" dirty="0"/>
          </a:p>
          <a:p>
            <a:pPr>
              <a:lnSpc>
                <a:spcPct val="80000"/>
              </a:lnSpc>
            </a:pPr>
            <a:endParaRPr lang="ru-RU" sz="1691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776928" y="6377976"/>
            <a:ext cx="2802788" cy="260195"/>
          </a:xfrm>
        </p:spPr>
        <p:txBody>
          <a:bodyPr/>
          <a:lstStyle/>
          <a:p>
            <a:fld id="{F503A355-6C7B-4F09-AB41-2FCE7ED40BBC}" type="slidenum">
              <a:rPr lang="ru-RU" altLang="ru-RU" sz="1691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ru-RU" altLang="ru-RU" sz="169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984" y="6377975"/>
            <a:ext cx="3636368" cy="594516"/>
          </a:xfrm>
          <a:prstGeom prst="rect">
            <a:avLst/>
          </a:prstGeom>
          <a:noFill/>
        </p:spPr>
        <p:txBody>
          <a:bodyPr wrap="square" lIns="162300" tIns="81150" rIns="162300" bIns="81150" rtlCol="0">
            <a:spAutoFit/>
          </a:bodyPr>
          <a:lstStyle/>
          <a:p>
            <a:r>
              <a:rPr lang="en-US" sz="1399" dirty="0">
                <a:solidFill>
                  <a:schemeClr val="bg1">
                    <a:lumMod val="65000"/>
                  </a:schemeClr>
                </a:solidFill>
              </a:rPr>
              <a:t>https://mo.roskazna.gov.ru</a:t>
            </a:r>
            <a:endParaRPr lang="ru-RU" sz="1399" dirty="0">
              <a:solidFill>
                <a:schemeClr val="bg1">
                  <a:lumMod val="65000"/>
                </a:schemeClr>
              </a:solidFill>
            </a:endParaRPr>
          </a:p>
          <a:p>
            <a:endParaRPr lang="ru-RU" sz="1399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208355" y="339411"/>
            <a:ext cx="5040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ЗАКРЫТИЕ ЛИЦЕВОГО СЧЕТА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227361" y="904564"/>
            <a:ext cx="3862151" cy="7263527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реорганизации (ликвидации)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представляется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копия документа о его реорганизации (ликвидации)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,созданной посредством его </a:t>
            </a:r>
            <a:r>
              <a:rPr lang="ru-RU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сканирования вместе 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Заявлением на закрытие лицевого счета в электронном виде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(вкладка «Вложения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»)</a:t>
            </a:r>
          </a:p>
          <a:p>
            <a:pPr>
              <a:defRPr/>
            </a:pPr>
            <a:endParaRPr lang="ru-RU" sz="1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sz="17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случае назначения ликвидационной комиссии </a:t>
            </a:r>
            <a:r>
              <a:rPr lang="ru-RU" sz="17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представляется </a:t>
            </a:r>
            <a:r>
              <a:rPr lang="ru-RU" sz="1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копия документа о назначении ликвидационной </a:t>
            </a:r>
            <a:r>
              <a:rPr lang="ru-RU" sz="17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комиссии</a:t>
            </a:r>
            <a:r>
              <a:rPr lang="ru-RU" sz="17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7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созданной </a:t>
            </a:r>
            <a:r>
              <a:rPr lang="ru-RU" sz="17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посредством его </a:t>
            </a:r>
            <a:r>
              <a:rPr lang="ru-RU" sz="17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сканирования вместе </a:t>
            </a:r>
            <a:r>
              <a:rPr lang="ru-RU" sz="17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Заявлением на закрытие лицевого счета в электронном </a:t>
            </a:r>
            <a:r>
              <a:rPr lang="ru-RU" sz="17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виде  </a:t>
            </a:r>
            <a:r>
              <a:rPr lang="ru-RU" sz="1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(вкладка «Вложения»)</a:t>
            </a:r>
          </a:p>
          <a:p>
            <a:pPr lvl="0">
              <a:defRPr/>
            </a:pPr>
            <a:endParaRPr lang="ru-RU" sz="2000" b="1" dirty="0">
              <a:solidFill>
                <a:srgbClr val="FF0000"/>
              </a:solidFill>
            </a:endParaRPr>
          </a:p>
          <a:p>
            <a:pPr marL="171450" lvl="0" indent="-171450">
              <a:buFont typeface="Arial" panose="020B0604020202020204" pitchFamily="34" charset="0"/>
              <a:buChar char="•"/>
              <a:defRPr/>
            </a:pPr>
            <a:endParaRPr lang="ru-RU" sz="800" b="1" dirty="0">
              <a:solidFill>
                <a:schemeClr val="tx2"/>
              </a:solidFill>
              <a:hlinkClick r:id="rId5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tabLst>
                <a:tab pos="540385" algn="l"/>
              </a:tabLst>
            </a:pPr>
            <a:endParaRPr lang="ru-RU" sz="2000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tabLst>
                <a:tab pos="540385" algn="l"/>
              </a:tabLst>
            </a:pPr>
            <a:endParaRPr lang="ru-RU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/>
          <a:srcRect l="737" t="24581" r="32349" b="10682"/>
          <a:stretch/>
        </p:blipFill>
        <p:spPr>
          <a:xfrm>
            <a:off x="-9359" y="904564"/>
            <a:ext cx="8224379" cy="5733607"/>
          </a:xfrm>
          <a:prstGeom prst="rect">
            <a:avLst/>
          </a:prstGeom>
        </p:spPr>
      </p:pic>
      <p:sp>
        <p:nvSpPr>
          <p:cNvPr id="2" name="Овал 1"/>
          <p:cNvSpPr/>
          <p:nvPr/>
        </p:nvSpPr>
        <p:spPr>
          <a:xfrm>
            <a:off x="3639352" y="1700613"/>
            <a:ext cx="1035198" cy="41874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Соединительная линия уступом 8"/>
          <p:cNvCxnSpPr/>
          <p:nvPr/>
        </p:nvCxnSpPr>
        <p:spPr>
          <a:xfrm>
            <a:off x="4882068" y="1798338"/>
            <a:ext cx="3315768" cy="2469735"/>
          </a:xfrm>
          <a:prstGeom prst="bentConnector3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3494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alpha val="0"/>
                <a:lumMod val="0"/>
                <a:lumOff val="10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62716" y="31297"/>
            <a:ext cx="3865170" cy="760662"/>
            <a:chOff x="139701" y="43319"/>
            <a:chExt cx="1828798" cy="359906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363"/>
            <a:stretch/>
          </p:blipFill>
          <p:spPr>
            <a:xfrm>
              <a:off x="139701" y="43319"/>
              <a:ext cx="382814" cy="359906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461226" y="84499"/>
              <a:ext cx="1507273" cy="228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68" dirty="0">
                  <a:solidFill>
                    <a:srgbClr val="1F497D"/>
                  </a:solidFill>
                  <a:latin typeface="Cambria" panose="02040503050406030204" pitchFamily="18" charset="0"/>
                </a:rPr>
                <a:t>Управление Федерального </a:t>
              </a:r>
            </a:p>
            <a:p>
              <a:r>
                <a:rPr lang="ru-RU" sz="1268" dirty="0">
                  <a:solidFill>
                    <a:srgbClr val="1F497D"/>
                  </a:solidFill>
                  <a:latin typeface="Cambria" panose="02040503050406030204" pitchFamily="18" charset="0"/>
                </a:rPr>
                <a:t>казначейства по Московской области</a:t>
              </a:r>
            </a:p>
          </p:txBody>
        </p:sp>
      </p:grpSp>
      <p:sp>
        <p:nvSpPr>
          <p:cNvPr id="12" name="object 9"/>
          <p:cNvSpPr/>
          <p:nvPr/>
        </p:nvSpPr>
        <p:spPr>
          <a:xfrm>
            <a:off x="9571530" y="438785"/>
            <a:ext cx="2621849" cy="56654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 dirty="0">
              <a:solidFill>
                <a:prstClr val="black"/>
              </a:solidFill>
            </a:endParaRPr>
          </a:p>
        </p:txBody>
      </p:sp>
      <p:sp>
        <p:nvSpPr>
          <p:cNvPr id="18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>
              <a:solidFill>
                <a:prstClr val="black"/>
              </a:solidFill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1107320" y="3033206"/>
            <a:ext cx="9028250" cy="1170705"/>
          </a:xfrm>
          <a:prstGeom prst="rect">
            <a:avLst/>
          </a:prstGeom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>
              <a:lnSpc>
                <a:spcPct val="80000"/>
              </a:lnSpc>
            </a:pPr>
            <a:endParaRPr kumimoji="1" lang="ru-RU" altLang="ru-RU" sz="1902" kern="0" dirty="0">
              <a:latin typeface="Arial Cyr" panose="020B0604020202020204" pitchFamily="34" charset="0"/>
              <a:cs typeface="Arial Cyr" panose="020B0604020202020204" pitchFamily="34" charset="0"/>
            </a:endParaRPr>
          </a:p>
          <a:p>
            <a:pPr>
              <a:lnSpc>
                <a:spcPct val="80000"/>
              </a:lnSpc>
            </a:pPr>
            <a:endParaRPr lang="ru-RU" sz="1479" b="0" dirty="0"/>
          </a:p>
          <a:p>
            <a:pPr>
              <a:lnSpc>
                <a:spcPct val="80000"/>
              </a:lnSpc>
            </a:pPr>
            <a:endParaRPr lang="ru-RU" sz="1479" b="0" dirty="0"/>
          </a:p>
          <a:p>
            <a:pPr>
              <a:lnSpc>
                <a:spcPct val="80000"/>
              </a:lnSpc>
            </a:pPr>
            <a:endParaRPr lang="ru-RU" sz="1479" b="0" dirty="0"/>
          </a:p>
          <a:p>
            <a:pPr>
              <a:lnSpc>
                <a:spcPct val="80000"/>
              </a:lnSpc>
            </a:pPr>
            <a:endParaRPr lang="ru-RU" sz="1479" b="0" dirty="0"/>
          </a:p>
          <a:p>
            <a:pPr>
              <a:lnSpc>
                <a:spcPct val="80000"/>
              </a:lnSpc>
            </a:pPr>
            <a:endParaRPr lang="ru-RU" sz="1691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776928" y="6377976"/>
            <a:ext cx="2802788" cy="260195"/>
          </a:xfrm>
        </p:spPr>
        <p:txBody>
          <a:bodyPr/>
          <a:lstStyle/>
          <a:p>
            <a:fld id="{F503A355-6C7B-4F09-AB41-2FCE7ED40BBC}" type="slidenum">
              <a:rPr lang="ru-RU" altLang="ru-RU" sz="1691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ru-RU" altLang="ru-RU" sz="169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984" y="6377975"/>
            <a:ext cx="3636368" cy="594516"/>
          </a:xfrm>
          <a:prstGeom prst="rect">
            <a:avLst/>
          </a:prstGeom>
          <a:noFill/>
        </p:spPr>
        <p:txBody>
          <a:bodyPr wrap="square" lIns="162300" tIns="81150" rIns="162300" bIns="81150" rtlCol="0">
            <a:spAutoFit/>
          </a:bodyPr>
          <a:lstStyle/>
          <a:p>
            <a:r>
              <a:rPr lang="en-US" sz="1399" dirty="0">
                <a:solidFill>
                  <a:schemeClr val="bg1">
                    <a:lumMod val="65000"/>
                  </a:schemeClr>
                </a:solidFill>
              </a:rPr>
              <a:t>https://mo.roskazna.gov.ru</a:t>
            </a:r>
            <a:endParaRPr lang="ru-RU" sz="1399" dirty="0">
              <a:solidFill>
                <a:schemeClr val="bg1">
                  <a:lumMod val="65000"/>
                </a:schemeClr>
              </a:solidFill>
            </a:endParaRPr>
          </a:p>
          <a:p>
            <a:endParaRPr lang="ru-RU" sz="1399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93010" y="330064"/>
            <a:ext cx="4939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ЗАКРЫТИЕ </a:t>
            </a:r>
            <a:r>
              <a:rPr lang="ru-RU" sz="2400" b="1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ЛИЦЕВОГО СЧЕТА</a:t>
            </a:r>
          </a:p>
        </p:txBody>
      </p:sp>
      <p:pic>
        <p:nvPicPr>
          <p:cNvPr id="13" name="Рисунок 12"/>
          <p:cNvPicPr/>
          <p:nvPr/>
        </p:nvPicPr>
        <p:blipFill>
          <a:blip r:embed="rId5"/>
          <a:stretch>
            <a:fillRect/>
          </a:stretch>
        </p:blipFill>
        <p:spPr>
          <a:xfrm>
            <a:off x="-1" y="904564"/>
            <a:ext cx="7682669" cy="494075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772463" y="791959"/>
            <a:ext cx="426007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5" algn="just">
              <a:tabLst>
                <a:tab pos="540385" algn="l"/>
              </a:tabLst>
            </a:pPr>
            <a:endParaRPr lang="ru-RU" sz="1400" b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lvl="0" indent="-28575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540385" algn="l"/>
              </a:tabLst>
            </a:pP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</a:t>
            </a:r>
            <a:r>
              <a:rPr lang="ru-RU" dirty="0" smtClean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аполнить</a:t>
            </a:r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Лист согласования</a:t>
            </a:r>
          </a:p>
          <a:p>
            <a:pPr lvl="0" algn="just">
              <a:spcAft>
                <a:spcPts val="0"/>
              </a:spcAft>
              <a:tabLst>
                <a:tab pos="540385" algn="l"/>
              </a:tabLst>
            </a:pPr>
            <a:endParaRPr lang="ru-RU" sz="1000" b="1" dirty="0" smtClean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lvl="0" indent="-28575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540385" algn="l"/>
              </a:tabLst>
            </a:pP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выполнить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проверку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 прохождение имеющихся контролей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(кнопка «Проверить документ»)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случае выявления ошибок, их требуется устранить;</a:t>
            </a:r>
          </a:p>
          <a:p>
            <a:pPr lvl="0" algn="just">
              <a:spcAft>
                <a:spcPts val="0"/>
              </a:spcAft>
              <a:tabLst>
                <a:tab pos="540385" algn="l"/>
              </a:tabLst>
            </a:pPr>
            <a:endParaRPr lang="ru-RU" sz="1000" dirty="0" smtClean="0">
              <a:solidFill>
                <a:schemeClr val="tx2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lvl="0" indent="-28575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540385" algn="l"/>
              </a:tabLst>
            </a:pPr>
            <a:r>
              <a:rPr lang="ru-RU" dirty="0" smtClean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 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форме заявки нажать кнопку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«Сохранить и закрыть»</a:t>
            </a:r>
          </a:p>
          <a:p>
            <a:pPr lvl="0" algn="just">
              <a:spcAft>
                <a:spcPts val="0"/>
              </a:spcAft>
              <a:tabLst>
                <a:tab pos="540385" algn="l"/>
              </a:tabLst>
            </a:pPr>
            <a:endParaRPr lang="ru-RU" sz="10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540385" algn="l"/>
              </a:tabLst>
            </a:pPr>
            <a:r>
              <a:rPr lang="ru-RU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 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его необходимо направить на </a:t>
            </a:r>
            <a:r>
              <a:rPr lang="ru-RU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согласование, </a:t>
            </a:r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согласовать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утвердить</a:t>
            </a:r>
          </a:p>
          <a:p>
            <a:pPr lvl="0" algn="just">
              <a:spcAft>
                <a:spcPts val="0"/>
              </a:spcAft>
              <a:tabLst>
                <a:tab pos="540385" algn="l"/>
              </a:tabLst>
            </a:pPr>
            <a:endParaRPr lang="ru-RU" sz="10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540385" algn="l"/>
              </a:tabLst>
            </a:pPr>
            <a:r>
              <a:rPr lang="ru-RU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Заявление 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ЛС переходит в статус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«На обработке ТОФК» / «На обработке ЦС»</a:t>
            </a:r>
          </a:p>
          <a:p>
            <a:pPr lvl="0" algn="just">
              <a:spcAft>
                <a:spcPts val="0"/>
              </a:spcAft>
              <a:tabLst>
                <a:tab pos="540385" algn="l"/>
              </a:tabLst>
            </a:pPr>
            <a:endParaRPr lang="ru-RU" sz="10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540385" algn="l"/>
              </a:tabLst>
            </a:pPr>
            <a:r>
              <a:rPr lang="ru-RU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Далее 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ожидается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обработка заявления на стороне ТОФК</a:t>
            </a:r>
          </a:p>
        </p:txBody>
      </p:sp>
      <p:sp>
        <p:nvSpPr>
          <p:cNvPr id="3" name="Овал 2"/>
          <p:cNvSpPr/>
          <p:nvPr/>
        </p:nvSpPr>
        <p:spPr>
          <a:xfrm>
            <a:off x="1495514" y="904565"/>
            <a:ext cx="1196411" cy="411788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16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alpha val="0"/>
                <a:lumMod val="0"/>
                <a:lumOff val="10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298241" y="91556"/>
            <a:ext cx="3865170" cy="760662"/>
            <a:chOff x="139701" y="43319"/>
            <a:chExt cx="1828798" cy="359906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363"/>
            <a:stretch/>
          </p:blipFill>
          <p:spPr>
            <a:xfrm>
              <a:off x="139701" y="43319"/>
              <a:ext cx="382814" cy="359906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461226" y="84499"/>
              <a:ext cx="1507273" cy="228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68" dirty="0">
                  <a:solidFill>
                    <a:srgbClr val="1F497D"/>
                  </a:solidFill>
                  <a:latin typeface="Cambria" panose="02040503050406030204" pitchFamily="18" charset="0"/>
                </a:rPr>
                <a:t>Управление Федерального </a:t>
              </a:r>
            </a:p>
            <a:p>
              <a:r>
                <a:rPr lang="ru-RU" sz="1268" dirty="0">
                  <a:solidFill>
                    <a:srgbClr val="1F497D"/>
                  </a:solidFill>
                  <a:latin typeface="Cambria" panose="02040503050406030204" pitchFamily="18" charset="0"/>
                </a:rPr>
                <a:t>казначейства по Московской области</a:t>
              </a:r>
            </a:p>
          </p:txBody>
        </p:sp>
      </p:grpSp>
      <p:sp>
        <p:nvSpPr>
          <p:cNvPr id="12" name="object 9"/>
          <p:cNvSpPr/>
          <p:nvPr/>
        </p:nvSpPr>
        <p:spPr>
          <a:xfrm>
            <a:off x="9571530" y="438784"/>
            <a:ext cx="2621849" cy="58175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>
              <a:solidFill>
                <a:prstClr val="black"/>
              </a:solidFill>
            </a:endParaRPr>
          </a:p>
        </p:txBody>
      </p:sp>
      <p:sp>
        <p:nvSpPr>
          <p:cNvPr id="18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>
              <a:solidFill>
                <a:prstClr val="black"/>
              </a:solidFill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1107320" y="3033206"/>
            <a:ext cx="9028250" cy="1170705"/>
          </a:xfrm>
          <a:prstGeom prst="rect">
            <a:avLst/>
          </a:prstGeom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>
              <a:lnSpc>
                <a:spcPct val="80000"/>
              </a:lnSpc>
            </a:pPr>
            <a:endParaRPr kumimoji="1" lang="ru-RU" altLang="ru-RU" sz="1902" kern="0" dirty="0">
              <a:latin typeface="Arial Cyr" panose="020B0604020202020204" pitchFamily="34" charset="0"/>
              <a:cs typeface="Arial Cyr" panose="020B0604020202020204" pitchFamily="34" charset="0"/>
            </a:endParaRPr>
          </a:p>
          <a:p>
            <a:pPr>
              <a:lnSpc>
                <a:spcPct val="80000"/>
              </a:lnSpc>
            </a:pPr>
            <a:endParaRPr lang="ru-RU" sz="1479" b="0" dirty="0"/>
          </a:p>
          <a:p>
            <a:pPr>
              <a:lnSpc>
                <a:spcPct val="80000"/>
              </a:lnSpc>
            </a:pPr>
            <a:endParaRPr lang="ru-RU" sz="1479" b="0" dirty="0"/>
          </a:p>
          <a:p>
            <a:pPr>
              <a:lnSpc>
                <a:spcPct val="80000"/>
              </a:lnSpc>
            </a:pPr>
            <a:endParaRPr lang="ru-RU" sz="1479" b="0" dirty="0"/>
          </a:p>
          <a:p>
            <a:pPr>
              <a:lnSpc>
                <a:spcPct val="80000"/>
              </a:lnSpc>
            </a:pPr>
            <a:endParaRPr lang="ru-RU" sz="1479" b="0" dirty="0"/>
          </a:p>
          <a:p>
            <a:pPr>
              <a:lnSpc>
                <a:spcPct val="80000"/>
              </a:lnSpc>
            </a:pPr>
            <a:endParaRPr lang="ru-RU" sz="1691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776928" y="6377976"/>
            <a:ext cx="2802788" cy="260195"/>
          </a:xfrm>
        </p:spPr>
        <p:txBody>
          <a:bodyPr/>
          <a:lstStyle/>
          <a:p>
            <a:fld id="{F503A355-6C7B-4F09-AB41-2FCE7ED40BBC}" type="slidenum">
              <a:rPr lang="ru-RU" altLang="ru-RU" sz="1691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ru-RU" altLang="ru-RU" sz="169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984" y="6377975"/>
            <a:ext cx="3636368" cy="594516"/>
          </a:xfrm>
          <a:prstGeom prst="rect">
            <a:avLst/>
          </a:prstGeom>
          <a:noFill/>
        </p:spPr>
        <p:txBody>
          <a:bodyPr wrap="square" lIns="162300" tIns="81150" rIns="162300" bIns="81150" rtlCol="0">
            <a:spAutoFit/>
          </a:bodyPr>
          <a:lstStyle/>
          <a:p>
            <a:r>
              <a:rPr lang="en-US" sz="1399" dirty="0">
                <a:solidFill>
                  <a:schemeClr val="bg1">
                    <a:lumMod val="65000"/>
                  </a:schemeClr>
                </a:solidFill>
              </a:rPr>
              <a:t>https://mo.roskazna.gov.ru</a:t>
            </a:r>
            <a:endParaRPr lang="ru-RU" sz="1399" dirty="0">
              <a:solidFill>
                <a:schemeClr val="bg1">
                  <a:lumMod val="65000"/>
                </a:schemeClr>
              </a:solidFill>
            </a:endParaRPr>
          </a:p>
          <a:p>
            <a:endParaRPr lang="ru-RU" sz="1399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873194" y="1239512"/>
            <a:ext cx="830512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R="535940" algn="ctr">
              <a:lnSpc>
                <a:spcPct val="100000"/>
              </a:lnSpc>
              <a:spcBef>
                <a:spcPts val="5"/>
              </a:spcBef>
            </a:pPr>
            <a:r>
              <a:rPr lang="ru-RU" sz="2000" b="1" u="sng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о закрытии лицевого счета</a:t>
            </a:r>
            <a:endParaRPr lang="ru-RU" sz="2000" b="1" u="sng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51604" y="249107"/>
            <a:ext cx="5040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ЗАКРЫТИЕ ЛИЦЕВОГО СЧЕТА</a:t>
            </a:r>
          </a:p>
        </p:txBody>
      </p:sp>
      <p:grpSp>
        <p:nvGrpSpPr>
          <p:cNvPr id="30" name="Группа 29"/>
          <p:cNvGrpSpPr/>
          <p:nvPr/>
        </p:nvGrpSpPr>
        <p:grpSpPr>
          <a:xfrm>
            <a:off x="642958" y="2281535"/>
            <a:ext cx="10774223" cy="3315960"/>
            <a:chOff x="889000" y="1957862"/>
            <a:chExt cx="10414001" cy="2880000"/>
          </a:xfrm>
        </p:grpSpPr>
        <p:pic>
          <p:nvPicPr>
            <p:cNvPr id="31" name="Рисунок 3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9000" y="1957862"/>
              <a:ext cx="10414001" cy="2880000"/>
            </a:xfrm>
            <a:prstGeom prst="rect">
              <a:avLst/>
            </a:prstGeom>
          </p:spPr>
        </p:pic>
        <p:sp>
          <p:nvSpPr>
            <p:cNvPr id="32" name="Прямоугольник 31"/>
            <p:cNvSpPr/>
            <p:nvPr/>
          </p:nvSpPr>
          <p:spPr>
            <a:xfrm>
              <a:off x="1159936" y="4206066"/>
              <a:ext cx="2520000" cy="360000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3875577" y="3527554"/>
              <a:ext cx="1800000" cy="360000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973596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alpha val="0"/>
                <a:lumMod val="0"/>
                <a:lumOff val="10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298241" y="91556"/>
            <a:ext cx="3865170" cy="760662"/>
            <a:chOff x="139701" y="43319"/>
            <a:chExt cx="1828798" cy="359906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363"/>
            <a:stretch/>
          </p:blipFill>
          <p:spPr>
            <a:xfrm>
              <a:off x="139701" y="43319"/>
              <a:ext cx="382814" cy="359906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461226" y="84499"/>
              <a:ext cx="1507273" cy="228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68" dirty="0">
                  <a:solidFill>
                    <a:srgbClr val="1F497D"/>
                  </a:solidFill>
                  <a:latin typeface="Cambria" panose="02040503050406030204" pitchFamily="18" charset="0"/>
                </a:rPr>
                <a:t>Управление Федерального </a:t>
              </a:r>
            </a:p>
            <a:p>
              <a:r>
                <a:rPr lang="ru-RU" sz="1268" dirty="0">
                  <a:solidFill>
                    <a:srgbClr val="1F497D"/>
                  </a:solidFill>
                  <a:latin typeface="Cambria" panose="02040503050406030204" pitchFamily="18" charset="0"/>
                </a:rPr>
                <a:t>казначейства по Московской области</a:t>
              </a:r>
            </a:p>
          </p:txBody>
        </p:sp>
      </p:grpSp>
      <p:sp>
        <p:nvSpPr>
          <p:cNvPr id="12" name="object 9"/>
          <p:cNvSpPr/>
          <p:nvPr/>
        </p:nvSpPr>
        <p:spPr>
          <a:xfrm>
            <a:off x="9571530" y="438784"/>
            <a:ext cx="2621849" cy="58175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>
              <a:solidFill>
                <a:prstClr val="black"/>
              </a:solidFill>
            </a:endParaRPr>
          </a:p>
        </p:txBody>
      </p:sp>
      <p:sp>
        <p:nvSpPr>
          <p:cNvPr id="18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>
              <a:solidFill>
                <a:prstClr val="black"/>
              </a:solidFill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1107320" y="3033206"/>
            <a:ext cx="9028250" cy="1170705"/>
          </a:xfrm>
          <a:prstGeom prst="rect">
            <a:avLst/>
          </a:prstGeom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>
              <a:lnSpc>
                <a:spcPct val="80000"/>
              </a:lnSpc>
            </a:pPr>
            <a:endParaRPr kumimoji="1" lang="ru-RU" altLang="ru-RU" sz="1902" kern="0" dirty="0">
              <a:latin typeface="Arial Cyr" panose="020B0604020202020204" pitchFamily="34" charset="0"/>
              <a:cs typeface="Arial Cyr" panose="020B0604020202020204" pitchFamily="34" charset="0"/>
            </a:endParaRPr>
          </a:p>
          <a:p>
            <a:pPr>
              <a:lnSpc>
                <a:spcPct val="80000"/>
              </a:lnSpc>
            </a:pPr>
            <a:endParaRPr lang="ru-RU" sz="1479" b="0" dirty="0"/>
          </a:p>
          <a:p>
            <a:pPr>
              <a:lnSpc>
                <a:spcPct val="80000"/>
              </a:lnSpc>
            </a:pPr>
            <a:endParaRPr lang="ru-RU" sz="1479" b="0" dirty="0"/>
          </a:p>
          <a:p>
            <a:pPr>
              <a:lnSpc>
                <a:spcPct val="80000"/>
              </a:lnSpc>
            </a:pPr>
            <a:endParaRPr lang="ru-RU" sz="1479" b="0" dirty="0"/>
          </a:p>
          <a:p>
            <a:pPr>
              <a:lnSpc>
                <a:spcPct val="80000"/>
              </a:lnSpc>
            </a:pPr>
            <a:endParaRPr lang="ru-RU" sz="1479" b="0" dirty="0"/>
          </a:p>
          <a:p>
            <a:pPr>
              <a:lnSpc>
                <a:spcPct val="80000"/>
              </a:lnSpc>
            </a:pPr>
            <a:endParaRPr lang="ru-RU" sz="1691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776928" y="6377976"/>
            <a:ext cx="2802788" cy="260195"/>
          </a:xfrm>
        </p:spPr>
        <p:txBody>
          <a:bodyPr/>
          <a:lstStyle/>
          <a:p>
            <a:fld id="{F503A355-6C7B-4F09-AB41-2FCE7ED40BBC}" type="slidenum">
              <a:rPr lang="ru-RU" altLang="ru-RU" sz="1691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ru-RU" altLang="ru-RU" sz="169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984" y="6377975"/>
            <a:ext cx="3636368" cy="594516"/>
          </a:xfrm>
          <a:prstGeom prst="rect">
            <a:avLst/>
          </a:prstGeom>
          <a:noFill/>
        </p:spPr>
        <p:txBody>
          <a:bodyPr wrap="square" lIns="162300" tIns="81150" rIns="162300" bIns="81150" rtlCol="0">
            <a:spAutoFit/>
          </a:bodyPr>
          <a:lstStyle/>
          <a:p>
            <a:r>
              <a:rPr lang="en-US" sz="1399" dirty="0">
                <a:solidFill>
                  <a:schemeClr val="bg1">
                    <a:lumMod val="65000"/>
                  </a:schemeClr>
                </a:solidFill>
              </a:rPr>
              <a:t>https://mo.roskazna.gov.ru</a:t>
            </a:r>
            <a:endParaRPr lang="ru-RU" sz="1399" dirty="0">
              <a:solidFill>
                <a:schemeClr val="bg1">
                  <a:lumMod val="65000"/>
                </a:schemeClr>
              </a:solidFill>
            </a:endParaRPr>
          </a:p>
          <a:p>
            <a:endParaRPr lang="ru-RU" sz="1399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203747"/>
            <a:ext cx="1211717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Официальный сайт УФК по Московской области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www.mo.roskazna.gov.ru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endParaRPr lang="en-US" i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Руководство пользователя Сотрудника, Руководство пользователя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ГРО</a:t>
            </a:r>
          </a:p>
          <a:p>
            <a:pPr algn="just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сайте УФК по Московской области </a:t>
            </a:r>
            <a:r>
              <a:rPr lang="ru-RU" u="sng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</a:t>
            </a:r>
            <a:r>
              <a:rPr lang="ru-RU" u="sng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mo.roskazna.gov.ru</a:t>
            </a:r>
            <a:endParaRPr lang="ru-RU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ГИС 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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 обеспечения безопасности информации Федерального казначейства 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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ПОИБ СОБИ 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br>
              <a:rPr lang="ru-RU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(</a:t>
            </a:r>
            <a:r>
              <a:rPr lang="ru-RU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Памятки, инструкции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i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о соответствии полномочий, назначаемых посредством выдачи машиночитаемой доверенности, перечню ролей доступа, настроенных для работы в компонентах, модулях, подсистемах государственной интегрированной информационной системы управления общественными финансами «Электронный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бюджет»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сайте УФК по Московской области </a:t>
            </a:r>
            <a:r>
              <a:rPr lang="ru-RU" u="sng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</a:t>
            </a:r>
            <a:r>
              <a:rPr lang="ru-RU" u="sng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mo.roskazna.gov.ru</a:t>
            </a:r>
            <a:endParaRPr lang="ru-RU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ГИС 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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Электронный бюджет 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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Полномочия и 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роли</a:t>
            </a:r>
          </a:p>
          <a:p>
            <a:pPr algn="just"/>
            <a:endParaRPr lang="ru-RU" i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Отдел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ведения федеральных реестров УФК по Московской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области:</a:t>
            </a:r>
            <a:endParaRPr lang="en-US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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электронная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почта: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4800_</a:t>
            </a: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ovfr@roskazna.ru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</a:t>
            </a:r>
            <a:r>
              <a:rPr lang="en-US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контактный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телефон: </a:t>
            </a:r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(495) 214-97-61 </a:t>
            </a:r>
          </a:p>
        </p:txBody>
      </p:sp>
    </p:spTree>
    <p:extLst>
      <p:ext uri="{BB962C8B-B14F-4D97-AF65-F5344CB8AC3E}">
        <p14:creationId xmlns:p14="http://schemas.microsoft.com/office/powerpoint/2010/main" val="3529075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10896</TotalTime>
  <Words>920</Words>
  <Application>Microsoft Office PowerPoint</Application>
  <PresentationFormat>Широкоэкранный</PresentationFormat>
  <Paragraphs>199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3" baseType="lpstr">
      <vt:lpstr>Arial</vt:lpstr>
      <vt:lpstr>Arial Black</vt:lpstr>
      <vt:lpstr>Arial Cyr</vt:lpstr>
      <vt:lpstr>Calibri</vt:lpstr>
      <vt:lpstr>Calibri Light</vt:lpstr>
      <vt:lpstr>Cambria</vt:lpstr>
      <vt:lpstr>Courier New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Туктарова Лилия Анясовна</dc:creator>
  <cp:lastModifiedBy>Адылев Алишер Алипкалиевич</cp:lastModifiedBy>
  <cp:revision>322</cp:revision>
  <cp:lastPrinted>2026-02-03T08:11:17Z</cp:lastPrinted>
  <dcterms:created xsi:type="dcterms:W3CDTF">2023-05-04T14:20:20Z</dcterms:created>
  <dcterms:modified xsi:type="dcterms:W3CDTF">2026-06-03T08:27:53Z</dcterms:modified>
</cp:coreProperties>
</file>